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 id="2147483687" r:id="rId5"/>
    <p:sldMasterId id="2147483789" r:id="rId6"/>
  </p:sldMasterIdLst>
  <p:notesMasterIdLst>
    <p:notesMasterId r:id="rId83"/>
  </p:notesMasterIdLst>
  <p:handoutMasterIdLst>
    <p:handoutMasterId r:id="rId84"/>
  </p:handoutMasterIdLst>
  <p:sldIdLst>
    <p:sldId id="586" r:id="rId7"/>
    <p:sldId id="726" r:id="rId8"/>
    <p:sldId id="766" r:id="rId9"/>
    <p:sldId id="851" r:id="rId10"/>
    <p:sldId id="852" r:id="rId11"/>
    <p:sldId id="770" r:id="rId12"/>
    <p:sldId id="771" r:id="rId13"/>
    <p:sldId id="772" r:id="rId14"/>
    <p:sldId id="773" r:id="rId15"/>
    <p:sldId id="768" r:id="rId16"/>
    <p:sldId id="774" r:id="rId17"/>
    <p:sldId id="769" r:id="rId18"/>
    <p:sldId id="853" r:id="rId19"/>
    <p:sldId id="775" r:id="rId20"/>
    <p:sldId id="776" r:id="rId21"/>
    <p:sldId id="777" r:id="rId22"/>
    <p:sldId id="778" r:id="rId23"/>
    <p:sldId id="779" r:id="rId24"/>
    <p:sldId id="780" r:id="rId25"/>
    <p:sldId id="781" r:id="rId26"/>
    <p:sldId id="782" r:id="rId27"/>
    <p:sldId id="783" r:id="rId28"/>
    <p:sldId id="784" r:id="rId29"/>
    <p:sldId id="785" r:id="rId30"/>
    <p:sldId id="786" r:id="rId31"/>
    <p:sldId id="787" r:id="rId32"/>
    <p:sldId id="788" r:id="rId33"/>
    <p:sldId id="789" r:id="rId34"/>
    <p:sldId id="790" r:id="rId35"/>
    <p:sldId id="791" r:id="rId36"/>
    <p:sldId id="792" r:id="rId37"/>
    <p:sldId id="793" r:id="rId38"/>
    <p:sldId id="767" r:id="rId39"/>
    <p:sldId id="794" r:id="rId40"/>
    <p:sldId id="795" r:id="rId41"/>
    <p:sldId id="796" r:id="rId42"/>
    <p:sldId id="797" r:id="rId43"/>
    <p:sldId id="798" r:id="rId44"/>
    <p:sldId id="799" r:id="rId45"/>
    <p:sldId id="800" r:id="rId46"/>
    <p:sldId id="801" r:id="rId47"/>
    <p:sldId id="802" r:id="rId48"/>
    <p:sldId id="807" r:id="rId49"/>
    <p:sldId id="808" r:id="rId50"/>
    <p:sldId id="809" r:id="rId51"/>
    <p:sldId id="810" r:id="rId52"/>
    <p:sldId id="817" r:id="rId53"/>
    <p:sldId id="854" r:id="rId54"/>
    <p:sldId id="823" r:id="rId55"/>
    <p:sldId id="826" r:id="rId56"/>
    <p:sldId id="824" r:id="rId57"/>
    <p:sldId id="825" r:id="rId58"/>
    <p:sldId id="827" r:id="rId59"/>
    <p:sldId id="829" r:id="rId60"/>
    <p:sldId id="832" r:id="rId61"/>
    <p:sldId id="833" r:id="rId62"/>
    <p:sldId id="834" r:id="rId63"/>
    <p:sldId id="836" r:id="rId64"/>
    <p:sldId id="828" r:id="rId65"/>
    <p:sldId id="830" r:id="rId66"/>
    <p:sldId id="831" r:id="rId67"/>
    <p:sldId id="835" r:id="rId68"/>
    <p:sldId id="837" r:id="rId69"/>
    <p:sldId id="838" r:id="rId70"/>
    <p:sldId id="839" r:id="rId71"/>
    <p:sldId id="840" r:id="rId72"/>
    <p:sldId id="841" r:id="rId73"/>
    <p:sldId id="842" r:id="rId74"/>
    <p:sldId id="843" r:id="rId75"/>
    <p:sldId id="844" r:id="rId76"/>
    <p:sldId id="845" r:id="rId77"/>
    <p:sldId id="846" r:id="rId78"/>
    <p:sldId id="847" r:id="rId79"/>
    <p:sldId id="849" r:id="rId80"/>
    <p:sldId id="848" r:id="rId81"/>
    <p:sldId id="760" r:id="rId82"/>
  </p:sldIdLst>
  <p:sldSz cx="9144000" cy="6858000" type="screen4x3"/>
  <p:notesSz cx="7010400" cy="9296400"/>
  <p:defaultTex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44">
          <p15:clr>
            <a:srgbClr val="A4A3A4"/>
          </p15:clr>
        </p15:guide>
        <p15:guide id="2" orient="horz" pos="4207">
          <p15:clr>
            <a:srgbClr val="A4A3A4"/>
          </p15:clr>
        </p15:guide>
        <p15:guide id="3" orient="horz" pos="1200">
          <p15:clr>
            <a:srgbClr val="A4A3A4"/>
          </p15:clr>
        </p15:guide>
        <p15:guide id="4" orient="horz" pos="1488">
          <p15:clr>
            <a:srgbClr val="A4A3A4"/>
          </p15:clr>
        </p15:guide>
        <p15:guide id="5" pos="2880">
          <p15:clr>
            <a:srgbClr val="A4A3A4"/>
          </p15:clr>
        </p15:guide>
        <p15:guide id="6" pos="300">
          <p15:clr>
            <a:srgbClr val="A4A3A4"/>
          </p15:clr>
        </p15:guide>
        <p15:guide id="7" pos="4866">
          <p15:clr>
            <a:srgbClr val="A4A3A4"/>
          </p15:clr>
        </p15:guide>
        <p15:guide id="8" pos="643">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9999FF"/>
    <a:srgbClr val="CCCCFF"/>
    <a:srgbClr val="33CCCC"/>
    <a:srgbClr val="CCFF99"/>
    <a:srgbClr val="CCFFFF"/>
    <a:srgbClr val="FFFF99"/>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9" autoAdjust="0"/>
    <p:restoredTop sz="90099" autoAdjust="0"/>
  </p:normalViewPr>
  <p:slideViewPr>
    <p:cSldViewPr snapToGrid="0">
      <p:cViewPr varScale="1">
        <p:scale>
          <a:sx n="93" d="100"/>
          <a:sy n="93" d="100"/>
        </p:scale>
        <p:origin x="1020" y="45"/>
      </p:cViewPr>
      <p:guideLst>
        <p:guide orient="horz" pos="144"/>
        <p:guide orient="horz" pos="4207"/>
        <p:guide orient="horz" pos="1200"/>
        <p:guide orient="horz" pos="1488"/>
        <p:guide pos="2880"/>
        <p:guide pos="300"/>
        <p:guide pos="4866"/>
        <p:guide pos="643"/>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1854"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handoutMaster" Target="handoutMasters/handoutMaster1.xml"/><Relationship Id="rId89"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1">
                <a:solidFill>
                  <a:schemeClr val="tx1"/>
                </a:solidFill>
                <a:effectLst/>
                <a:latin typeface="Segoe Semibold" pitchFamily="34" charset="0"/>
                <a:ea typeface="+mn-ea"/>
              </a:defRPr>
            </a:lvl1pPr>
          </a:lstStyle>
          <a:p>
            <a:pPr>
              <a:defRPr/>
            </a:pPr>
            <a:endParaRPr lang="en-US" altLang="zh-CN"/>
          </a:p>
        </p:txBody>
      </p:sp>
      <p:sp>
        <p:nvSpPr>
          <p:cNvPr id="1945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000" b="0">
                <a:solidFill>
                  <a:schemeClr val="tx1"/>
                </a:solidFill>
                <a:effectLst/>
                <a:latin typeface="Segoe" pitchFamily="34" charset="0"/>
                <a:ea typeface="+mn-ea"/>
              </a:defRPr>
            </a:lvl1pPr>
          </a:lstStyle>
          <a:p>
            <a:pPr>
              <a:defRPr/>
            </a:pPr>
            <a:fld id="{3C00779A-D72E-461A-88A9-265974502C49}" type="datetime8">
              <a:rPr lang="zh-CN" altLang="en-US"/>
              <a:pPr>
                <a:defRPr/>
              </a:pPr>
              <a:t>2017年12月19日3时10分</a:t>
            </a:fld>
            <a:endParaRPr lang="en-US" altLang="zh-CN"/>
          </a:p>
        </p:txBody>
      </p:sp>
      <p:sp>
        <p:nvSpPr>
          <p:cNvPr id="19460" name="Rectangle 4"/>
          <p:cNvSpPr>
            <a:spLocks noGrp="1" noChangeArrowheads="1"/>
          </p:cNvSpPr>
          <p:nvPr>
            <p:ph type="ftr" sz="quarter" idx="2"/>
          </p:nvPr>
        </p:nvSpPr>
        <p:spPr bwMode="auto">
          <a:xfrm>
            <a:off x="0" y="8831263"/>
            <a:ext cx="6323013"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19461" name="Rectangle 5"/>
          <p:cNvSpPr>
            <a:spLocks noGrp="1" noChangeArrowheads="1"/>
          </p:cNvSpPr>
          <p:nvPr>
            <p:ph type="sldNum" sz="quarter" idx="3"/>
          </p:nvPr>
        </p:nvSpPr>
        <p:spPr bwMode="auto">
          <a:xfrm>
            <a:off x="6384925" y="8831263"/>
            <a:ext cx="625475"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1">
                <a:solidFill>
                  <a:schemeClr val="tx1"/>
                </a:solidFill>
                <a:effectLst/>
                <a:latin typeface="Segoe Semibold" pitchFamily="34" charset="0"/>
                <a:ea typeface="+mn-ea"/>
              </a:defRPr>
            </a:lvl1pPr>
          </a:lstStyle>
          <a:p>
            <a:pPr>
              <a:defRPr/>
            </a:pPr>
            <a:fld id="{FBD3F461-0B59-4E3D-866C-B397F9612D7F}" type="slidenum">
              <a:rPr lang="zh-CN" altLang="en-US"/>
              <a:pPr>
                <a:defRPr/>
              </a:pPr>
              <a:t>‹#›</a:t>
            </a:fld>
            <a:endParaRPr lang="en-US" altLang="zh-CN"/>
          </a:p>
        </p:txBody>
      </p:sp>
    </p:spTree>
    <p:extLst>
      <p:ext uri="{BB962C8B-B14F-4D97-AF65-F5344CB8AC3E}">
        <p14:creationId xmlns:p14="http://schemas.microsoft.com/office/powerpoint/2010/main" val="1319513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0">
                <a:solidFill>
                  <a:schemeClr val="tx1"/>
                </a:solidFill>
                <a:effectLst/>
                <a:latin typeface="Times New Roman" pitchFamily="18" charset="0"/>
                <a:ea typeface="+mn-ea"/>
              </a:defRPr>
            </a:lvl1pPr>
          </a:lstStyle>
          <a:p>
            <a:pPr>
              <a:defRPr/>
            </a:pPr>
            <a:endParaRPr lang="en-US" altLang="zh-CN"/>
          </a:p>
        </p:txBody>
      </p:sp>
      <p:sp>
        <p:nvSpPr>
          <p:cNvPr id="296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4E011D73-ACB8-45F2-B931-6EF2843380DC}" type="datetime8">
              <a:rPr lang="zh-CN" altLang="en-US"/>
              <a:pPr>
                <a:defRPr/>
              </a:pPr>
              <a:t>2017年12月19日3时10分</a:t>
            </a:fld>
            <a:endParaRPr lang="en-US" altLang="zh-CN"/>
          </a:p>
        </p:txBody>
      </p:sp>
      <p:sp>
        <p:nvSpPr>
          <p:cNvPr id="3994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9702" name="Rectangle 6"/>
          <p:cNvSpPr>
            <a:spLocks noGrp="1" noChangeArrowheads="1"/>
          </p:cNvSpPr>
          <p:nvPr>
            <p:ph type="ftr" sz="quarter" idx="4"/>
          </p:nvPr>
        </p:nvSpPr>
        <p:spPr bwMode="auto">
          <a:xfrm>
            <a:off x="0" y="8937625"/>
            <a:ext cx="5792788" cy="35718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29703" name="Rectangle 7"/>
          <p:cNvSpPr>
            <a:spLocks noGrp="1" noChangeArrowheads="1"/>
          </p:cNvSpPr>
          <p:nvPr>
            <p:ph type="sldNum" sz="quarter" idx="5"/>
          </p:nvPr>
        </p:nvSpPr>
        <p:spPr bwMode="auto">
          <a:xfrm>
            <a:off x="5707063" y="8829675"/>
            <a:ext cx="1301750"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C6EA7359-27D0-4EF3-99E7-169A47A04610}" type="slidenum">
              <a:rPr lang="zh-CN" altLang="en-US"/>
              <a:pPr>
                <a:defRPr/>
              </a:pPr>
              <a:t>‹#›</a:t>
            </a:fld>
            <a:endParaRPr lang="en-US" altLang="zh-CN"/>
          </a:p>
        </p:txBody>
      </p:sp>
    </p:spTree>
    <p:extLst>
      <p:ext uri="{BB962C8B-B14F-4D97-AF65-F5344CB8AC3E}">
        <p14:creationId xmlns:p14="http://schemas.microsoft.com/office/powerpoint/2010/main" val="2529737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130D5D2C-B423-421A-8DD6-583404CEB802}" type="slidenum">
              <a:rPr lang="zh-CN" altLang="en-US" smtClean="0"/>
              <a:pPr>
                <a:defRPr/>
              </a:pPr>
              <a:t>1</a:t>
            </a:fld>
            <a:endParaRPr lang="en-US" altLang="zh-CN"/>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700088" y="4414838"/>
            <a:ext cx="56102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25</a:t>
            </a:fld>
            <a:endParaRPr lang="en-US" altLang="zh-CN"/>
          </a:p>
        </p:txBody>
      </p:sp>
    </p:spTree>
    <p:extLst>
      <p:ext uri="{BB962C8B-B14F-4D97-AF65-F5344CB8AC3E}">
        <p14:creationId xmlns:p14="http://schemas.microsoft.com/office/powerpoint/2010/main" val="434277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49</a:t>
            </a:fld>
            <a:endParaRPr lang="en-US" altLang="zh-CN"/>
          </a:p>
        </p:txBody>
      </p:sp>
    </p:spTree>
    <p:extLst>
      <p:ext uri="{BB962C8B-B14F-4D97-AF65-F5344CB8AC3E}">
        <p14:creationId xmlns:p14="http://schemas.microsoft.com/office/powerpoint/2010/main" val="2194133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测试控制器中处理的主对象集合的创建</a:t>
            </a:r>
            <a:endParaRPr lang="en-US" altLang="zh-CN" dirty="0"/>
          </a:p>
          <a:p>
            <a:r>
              <a:rPr lang="zh-CN" altLang="en-US" dirty="0"/>
              <a:t>测试控制器返回的视图</a:t>
            </a:r>
          </a:p>
          <a:p>
            <a:r>
              <a:rPr lang="zh-CN" altLang="en-US" dirty="0"/>
              <a:t>测试控制器返回的 </a:t>
            </a:r>
            <a:r>
              <a:rPr lang="en-US" altLang="zh-CN" dirty="0" err="1"/>
              <a:t>ViewBag</a:t>
            </a:r>
            <a:endParaRPr lang="en-US" altLang="zh-CN" dirty="0"/>
          </a:p>
          <a:p>
            <a:r>
              <a:rPr lang="zh-CN" altLang="en-US" dirty="0"/>
              <a:t>测试控制器返回的操作结果</a:t>
            </a:r>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63</a:t>
            </a:fld>
            <a:endParaRPr lang="en-US" altLang="zh-CN"/>
          </a:p>
        </p:txBody>
      </p:sp>
    </p:spTree>
    <p:extLst>
      <p:ext uri="{BB962C8B-B14F-4D97-AF65-F5344CB8AC3E}">
        <p14:creationId xmlns:p14="http://schemas.microsoft.com/office/powerpoint/2010/main" val="29520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607E330-62EC-4E95-BEAF-1A391E4E93AD}" type="slidenum">
              <a:rPr lang="zh-CN" altLang="en-US" smtClean="0"/>
              <a:pPr>
                <a:defRPr/>
              </a:pPr>
              <a:t>76</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879042" name="Rectangle 2"/>
          <p:cNvSpPr>
            <a:spLocks noGrp="1" noChangeArrowheads="1"/>
          </p:cNvSpPr>
          <p:nvPr>
            <p:ph type="ctrTitle"/>
          </p:nvPr>
        </p:nvSpPr>
        <p:spPr>
          <a:xfrm>
            <a:off x="627063" y="1901825"/>
            <a:ext cx="7772400" cy="1409700"/>
          </a:xfrm>
        </p:spPr>
        <p:txBody>
          <a:bodyPr anchor="ctr"/>
          <a:lstStyle>
            <a:lvl1pPr>
              <a:defRPr>
                <a:effectLst>
                  <a:outerShdw blurRad="38100" dist="38100" dir="2700000" algn="tl">
                    <a:srgbClr val="C0C0C0"/>
                  </a:outerShdw>
                </a:effectLst>
              </a:defRPr>
            </a:lvl1pPr>
          </a:lstStyle>
          <a:p>
            <a:r>
              <a:rPr lang="zh-CN" altLang="en-US"/>
              <a:t>单击此处编辑母版标题样式</a:t>
            </a:r>
            <a:endParaRPr lang="en-US" altLang="zh-CN"/>
          </a:p>
        </p:txBody>
      </p:sp>
      <p:sp>
        <p:nvSpPr>
          <p:cNvPr id="1879043" name="Rectangle 3"/>
          <p:cNvSpPr>
            <a:spLocks noGrp="1" noChangeArrowheads="1"/>
          </p:cNvSpPr>
          <p:nvPr>
            <p:ph type="subTitle" idx="1"/>
          </p:nvPr>
        </p:nvSpPr>
        <p:spPr>
          <a:xfrm>
            <a:off x="641350" y="4673600"/>
            <a:ext cx="7861300" cy="530225"/>
          </a:xfrm>
        </p:spPr>
        <p:txBody>
          <a:bodyPr anchor="ctr"/>
          <a:lstStyle>
            <a:lvl1pPr marL="0" indent="0">
              <a:spcBef>
                <a:spcPct val="0"/>
              </a:spcBef>
              <a:buFont typeface="Wingdings" pitchFamily="2" charset="2"/>
              <a:buNone/>
              <a:defRPr>
                <a:effectLst>
                  <a:outerShdw blurRad="38100" dist="38100" dir="2700000" algn="tl">
                    <a:srgbClr val="C0C0C0"/>
                  </a:outerShdw>
                </a:effectLst>
              </a:defRPr>
            </a:lvl1pPr>
          </a:lstStyle>
          <a:p>
            <a:r>
              <a:rPr lang="zh-CN" altLang="en-US"/>
              <a:t>单击此处编辑母版副标题样式</a:t>
            </a:r>
            <a:endParaRPr lang="en-US" altLang="zh-CN"/>
          </a:p>
        </p:txBody>
      </p:sp>
    </p:spTree>
    <p:extLst>
      <p:ext uri="{BB962C8B-B14F-4D97-AF65-F5344CB8AC3E}">
        <p14:creationId xmlns:p14="http://schemas.microsoft.com/office/powerpoint/2010/main" val="31419319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820357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025" y="228600"/>
            <a:ext cx="2097088" cy="3406775"/>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381000" y="228600"/>
            <a:ext cx="6143625" cy="3406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30388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Text Placeholder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253155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Table Placeholder 2"/>
          <p:cNvSpPr>
            <a:spLocks noGrp="1"/>
          </p:cNvSpPr>
          <p:nvPr>
            <p:ph type="tbl" idx="1"/>
          </p:nvPr>
        </p:nvSpPr>
        <p:spPr/>
        <p:txBody>
          <a:bodyPr/>
          <a:lstStyle/>
          <a:p>
            <a:pPr lvl="0"/>
            <a:r>
              <a:rPr lang="zh-CN" altLang="en-US" noProof="0"/>
              <a:t>单击图标添加表格</a:t>
            </a:r>
          </a:p>
        </p:txBody>
      </p:sp>
    </p:spTree>
    <p:extLst>
      <p:ext uri="{BB962C8B-B14F-4D97-AF65-F5344CB8AC3E}">
        <p14:creationId xmlns:p14="http://schemas.microsoft.com/office/powerpoint/2010/main" val="1759125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2353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4" name="图片 3" descr="\\Lzh-main-pc\4.公共活动区\lzzyLogo.jpg"/>
          <p:cNvPicPr/>
          <p:nvPr userDrawn="1"/>
        </p:nvPicPr>
        <p:blipFill>
          <a:blip r:embed="rId2" cstate="print"/>
          <a:srcRect/>
          <a:stretch>
            <a:fillRect/>
          </a:stretch>
        </p:blipFill>
        <p:spPr bwMode="auto">
          <a:xfrm>
            <a:off x="6616877" y="5442394"/>
            <a:ext cx="2204720" cy="396355"/>
          </a:xfrm>
          <a:prstGeom prst="rect">
            <a:avLst/>
          </a:prstGeom>
          <a:noFill/>
          <a:ln w="9525">
            <a:noFill/>
            <a:miter lim="800000"/>
            <a:headEnd/>
            <a:tailEnd/>
          </a:ln>
        </p:spPr>
      </p:pic>
    </p:spTree>
    <p:extLst>
      <p:ext uri="{BB962C8B-B14F-4D97-AF65-F5344CB8AC3E}">
        <p14:creationId xmlns:p14="http://schemas.microsoft.com/office/powerpoint/2010/main" val="114660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47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5240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25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72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8089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39519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extLst>
              <a:ext uri="{BEBA8EAE-BF5A-486C-A8C5-ECC9F3942E4B}">
                <a14:imgProps xmlns:a14="http://schemas.microsoft.com/office/drawing/2010/main">
                  <a14:imgLayer r:embed="rId3">
                    <a14:imgEffect>
                      <a14:sharpenSoften amount="-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userDrawn="1"/>
        </p:nvSpPr>
        <p:spPr>
          <a:xfrm>
            <a:off x="5747531" y="6226471"/>
            <a:ext cx="3528530" cy="338554"/>
          </a:xfrm>
          <a:prstGeom prst="rect">
            <a:avLst/>
          </a:prstGeom>
          <a:noFill/>
        </p:spPr>
        <p:txBody>
          <a:bodyPr wrap="none" rtlCol="0">
            <a:spAutoFit/>
          </a:bodyPr>
          <a:lstStyle/>
          <a:p>
            <a:pPr>
              <a:buNone/>
            </a:pPr>
            <a:r>
              <a:rPr lang="zh-CN" altLang="en-US" sz="1600" dirty="0">
                <a:solidFill>
                  <a:schemeClr val="bg1"/>
                </a:solidFill>
                <a:latin typeface="微软雅黑" pitchFamily="34" charset="-122"/>
                <a:ea typeface="微软雅黑" pitchFamily="34" charset="-122"/>
              </a:rPr>
              <a:t>柳州职业技术学院</a:t>
            </a:r>
            <a:r>
              <a:rPr lang="en-US" altLang="zh-CN" sz="1600" baseline="0" dirty="0">
                <a:solidFill>
                  <a:schemeClr val="bg1"/>
                </a:solidFill>
                <a:latin typeface="微软雅黑" pitchFamily="34" charset="-122"/>
                <a:ea typeface="微软雅黑" pitchFamily="34" charset="-122"/>
              </a:rPr>
              <a:t> </a:t>
            </a:r>
            <a:r>
              <a:rPr lang="zh-CN" altLang="en-US" sz="1600" baseline="0" dirty="0">
                <a:solidFill>
                  <a:schemeClr val="bg1"/>
                </a:solidFill>
                <a:latin typeface="微软雅黑" pitchFamily="34" charset="-122"/>
                <a:ea typeface="微软雅黑" pitchFamily="34" charset="-122"/>
              </a:rPr>
              <a:t>电子信息工程学院</a:t>
            </a:r>
            <a:endParaRPr lang="zh-CN" altLang="en-US" sz="1600" dirty="0">
              <a:solidFill>
                <a:schemeClr val="bg1"/>
              </a:solidFill>
              <a:latin typeface="微软雅黑" pitchFamily="34" charset="-122"/>
              <a:ea typeface="微软雅黑" pitchFamily="34" charset="-122"/>
            </a:endParaRPr>
          </a:p>
        </p:txBody>
      </p:sp>
      <p:pic>
        <p:nvPicPr>
          <p:cNvPr id="4" name="图片 3" descr="\\Lzh-main-pc\4.公共活动区\lzzyLogo.jpg"/>
          <p:cNvPicPr/>
          <p:nvPr userDrawn="1"/>
        </p:nvPicPr>
        <p:blipFill>
          <a:blip r:embed="rId4" cstate="print"/>
          <a:srcRect/>
          <a:stretch>
            <a:fillRect/>
          </a:stretch>
        </p:blipFill>
        <p:spPr bwMode="auto">
          <a:xfrm>
            <a:off x="6627511" y="5421129"/>
            <a:ext cx="2204720" cy="396355"/>
          </a:xfrm>
          <a:prstGeom prst="rect">
            <a:avLst/>
          </a:prstGeom>
          <a:noFill/>
          <a:ln w="9525">
            <a:noFill/>
            <a:miter lim="800000"/>
            <a:headEnd/>
            <a:tailEnd/>
          </a:ln>
        </p:spPr>
      </p:pic>
    </p:spTree>
    <p:extLst>
      <p:ext uri="{BB962C8B-B14F-4D97-AF65-F5344CB8AC3E}">
        <p14:creationId xmlns:p14="http://schemas.microsoft.com/office/powerpoint/2010/main" val="288576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893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217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915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38100" y="7896225"/>
            <a:ext cx="38100" cy="40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52400" y="7896225"/>
            <a:ext cx="0" cy="40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99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ctrTitle" sz="quarter"/>
          </p:nvPr>
        </p:nvSpPr>
        <p:spPr>
          <a:xfrm>
            <a:off x="457200" y="1901825"/>
            <a:ext cx="7848600" cy="1470025"/>
          </a:xfrm>
        </p:spPr>
        <p:txBody>
          <a:bodyPr/>
          <a:lstStyle>
            <a:lvl1pPr algn="ctr">
              <a:defRPr sz="4400">
                <a:latin typeface="黑体" pitchFamily="2" charset="-122"/>
                <a:ea typeface="黑体" pitchFamily="2" charset="-122"/>
              </a:defRPr>
            </a:lvl1pPr>
          </a:lstStyle>
          <a:p>
            <a:r>
              <a:rPr lang="zh-CN" altLang="en-US"/>
              <a:t>单击此处编辑母版标题样式</a:t>
            </a:r>
          </a:p>
        </p:txBody>
      </p:sp>
      <p:sp>
        <p:nvSpPr>
          <p:cNvPr id="94211" name="Rectangle 3"/>
          <p:cNvSpPr>
            <a:spLocks noGrp="1" noChangeArrowheads="1"/>
          </p:cNvSpPr>
          <p:nvPr>
            <p:ph type="subTitle" sz="quarter" idx="1"/>
          </p:nvPr>
        </p:nvSpPr>
        <p:spPr>
          <a:xfrm>
            <a:off x="457200" y="3429000"/>
            <a:ext cx="7772400" cy="609600"/>
          </a:xfrm>
        </p:spPr>
        <p:txBody>
          <a:bodyPr/>
          <a:lstStyle>
            <a:lvl1pPr marL="0" indent="0" algn="ctr">
              <a:buFont typeface="Wingdings" pitchFamily="2" charset="2"/>
              <a:buNone/>
              <a:defRPr sz="2800" b="1">
                <a:solidFill>
                  <a:srgbClr val="FF9900"/>
                </a:solidFill>
                <a:effectLst>
                  <a:outerShdw blurRad="38100" dist="38100" dir="2700000" algn="tl">
                    <a:srgbClr val="000000"/>
                  </a:outerShdw>
                </a:effectLst>
                <a:latin typeface="黑体" pitchFamily="2" charset="-122"/>
                <a:ea typeface="黑体" pitchFamily="2" charset="-122"/>
              </a:defRPr>
            </a:lvl1pPr>
          </a:lstStyle>
          <a:p>
            <a:r>
              <a:rPr lang="zh-CN" altLang="en-US"/>
              <a:t>单击此处编辑母版副标题样式</a:t>
            </a:r>
          </a:p>
        </p:txBody>
      </p:sp>
    </p:spTree>
    <p:extLst>
      <p:ext uri="{BB962C8B-B14F-4D97-AF65-F5344CB8AC3E}">
        <p14:creationId xmlns:p14="http://schemas.microsoft.com/office/powerpoint/2010/main" val="2331365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684186B6-3E22-4EBA-80B4-06648348608C}" type="datetimeFigureOut">
              <a:rPr lang="zh-CN" altLang="en-US"/>
              <a:pPr>
                <a:defRPr/>
              </a:pPr>
              <a:t>2017/12/19</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A7A3E9A-B00D-4B77-8889-93B734B2D1C1}" type="slidenum">
              <a:rPr lang="zh-CN" altLang="en-US"/>
              <a:pPr>
                <a:defRPr/>
              </a:pPr>
              <a:t>‹#›</a:t>
            </a:fld>
            <a:endParaRPr lang="en-US" altLang="zh-CN"/>
          </a:p>
        </p:txBody>
      </p:sp>
    </p:spTree>
    <p:extLst>
      <p:ext uri="{BB962C8B-B14F-4D97-AF65-F5344CB8AC3E}">
        <p14:creationId xmlns:p14="http://schemas.microsoft.com/office/powerpoint/2010/main" val="2422843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9751B4D2-CBA4-4EAD-9C65-ACC87865ACF2}" type="datetimeFigureOut">
              <a:rPr lang="zh-CN" altLang="en-US"/>
              <a:pPr>
                <a:defRPr/>
              </a:pPr>
              <a:t>2017/12/19</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44292DEE-C929-43A9-AC2A-4FA3939E6577}" type="slidenum">
              <a:rPr lang="zh-CN" altLang="en-US"/>
              <a:pPr>
                <a:defRPr/>
              </a:pPr>
              <a:t>‹#›</a:t>
            </a:fld>
            <a:endParaRPr lang="en-US" altLang="zh-CN"/>
          </a:p>
        </p:txBody>
      </p:sp>
    </p:spTree>
    <p:extLst>
      <p:ext uri="{BB962C8B-B14F-4D97-AF65-F5344CB8AC3E}">
        <p14:creationId xmlns:p14="http://schemas.microsoft.com/office/powerpoint/2010/main" val="8097903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28600" y="838200"/>
            <a:ext cx="4305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838200"/>
            <a:ext cx="4305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fld id="{E026B5C4-37B6-4772-99E8-C65A010CAF78}" type="datetimeFigureOut">
              <a:rPr lang="zh-CN" altLang="en-US"/>
              <a:pPr>
                <a:defRPr/>
              </a:pPr>
              <a:t>2017/12/19</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394E3D85-A4E3-4FB6-ACB6-FA67B355769F}" type="slidenum">
              <a:rPr lang="zh-CN" altLang="en-US"/>
              <a:pPr>
                <a:defRPr/>
              </a:pPr>
              <a:t>‹#›</a:t>
            </a:fld>
            <a:endParaRPr lang="en-US" altLang="zh-CN"/>
          </a:p>
        </p:txBody>
      </p:sp>
    </p:spTree>
    <p:extLst>
      <p:ext uri="{BB962C8B-B14F-4D97-AF65-F5344CB8AC3E}">
        <p14:creationId xmlns:p14="http://schemas.microsoft.com/office/powerpoint/2010/main" val="43226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fld id="{0E99E695-8E93-4AC6-ACEA-7797B429269A}" type="datetimeFigureOut">
              <a:rPr lang="zh-CN" altLang="en-US"/>
              <a:pPr>
                <a:defRPr/>
              </a:pPr>
              <a:t>2017/12/19</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1CF6D9FB-87C9-4F98-8008-402E94313D0C}" type="slidenum">
              <a:rPr lang="zh-CN" altLang="en-US"/>
              <a:pPr>
                <a:defRPr/>
              </a:pPr>
              <a:t>‹#›</a:t>
            </a:fld>
            <a:endParaRPr lang="en-US" altLang="zh-CN"/>
          </a:p>
        </p:txBody>
      </p:sp>
    </p:spTree>
    <p:extLst>
      <p:ext uri="{BB962C8B-B14F-4D97-AF65-F5344CB8AC3E}">
        <p14:creationId xmlns:p14="http://schemas.microsoft.com/office/powerpoint/2010/main" val="22026540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07352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矩形 2"/>
          <p:cNvSpPr/>
          <p:nvPr userDrawn="1"/>
        </p:nvSpPr>
        <p:spPr>
          <a:xfrm>
            <a:off x="11430" y="342900"/>
            <a:ext cx="9121140" cy="6457950"/>
          </a:xfrm>
          <a:prstGeom prst="rect">
            <a:avLst/>
          </a:prstGeom>
          <a:solidFill>
            <a:schemeClr val="bg2">
              <a:lumMod val="40000"/>
              <a:lumOff val="60000"/>
            </a:schemeClr>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25730" y="434340"/>
            <a:ext cx="8858250" cy="480060"/>
          </a:xfrm>
        </p:spPr>
        <p:txBody>
          <a:bodyPr/>
          <a:lstStyle>
            <a:lvl1pPr>
              <a:defRPr sz="2800" b="0">
                <a:solidFill>
                  <a:schemeClr val="bg1">
                    <a:lumMod val="75000"/>
                  </a:schemeClr>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4" name="矩形 3"/>
          <p:cNvSpPr/>
          <p:nvPr userDrawn="1"/>
        </p:nvSpPr>
        <p:spPr>
          <a:xfrm>
            <a:off x="125730" y="994410"/>
            <a:ext cx="8869680" cy="5715000"/>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Lzh-main-pc\4.公共活动区\lzzyLogo.jpg"/>
          <p:cNvPicPr/>
          <p:nvPr userDrawn="1"/>
        </p:nvPicPr>
        <p:blipFill>
          <a:blip r:embed="rId2" cstate="print"/>
          <a:srcRect/>
          <a:stretch>
            <a:fillRect/>
          </a:stretch>
        </p:blipFill>
        <p:spPr bwMode="auto">
          <a:xfrm>
            <a:off x="7219620" y="74425"/>
            <a:ext cx="1910434" cy="267289"/>
          </a:xfrm>
          <a:prstGeom prst="rect">
            <a:avLst/>
          </a:prstGeom>
          <a:noFill/>
          <a:ln w="9525">
            <a:noFill/>
            <a:miter lim="800000"/>
            <a:headEnd/>
            <a:tailEnd/>
          </a:ln>
        </p:spPr>
      </p:pic>
    </p:spTree>
    <p:extLst>
      <p:ext uri="{BB962C8B-B14F-4D97-AF65-F5344CB8AC3E}">
        <p14:creationId xmlns:p14="http://schemas.microsoft.com/office/powerpoint/2010/main" val="3676799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623D54E-063A-4B28-9F4F-054AB6A0306E}" type="datetimeFigureOut">
              <a:rPr lang="zh-CN" altLang="en-US"/>
              <a:pPr>
                <a:defRPr/>
              </a:pPr>
              <a:t>2017/12/19</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2C5AD266-C115-4DE1-BFD1-9260162E5DDD}" type="slidenum">
              <a:rPr lang="zh-CN" altLang="en-US"/>
              <a:pPr>
                <a:defRPr/>
              </a:pPr>
              <a:t>‹#›</a:t>
            </a:fld>
            <a:endParaRPr lang="en-US" altLang="zh-CN"/>
          </a:p>
        </p:txBody>
      </p:sp>
    </p:spTree>
    <p:extLst>
      <p:ext uri="{BB962C8B-B14F-4D97-AF65-F5344CB8AC3E}">
        <p14:creationId xmlns:p14="http://schemas.microsoft.com/office/powerpoint/2010/main" val="7918873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BE93BF22-9C7D-41BB-A141-0A32E77CD978}" type="datetimeFigureOut">
              <a:rPr lang="zh-CN" altLang="en-US"/>
              <a:pPr>
                <a:defRPr/>
              </a:pPr>
              <a:t>2017/12/19</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D561247-71D3-45CD-8817-FAC28AF1562C}" type="slidenum">
              <a:rPr lang="zh-CN" altLang="en-US"/>
              <a:pPr>
                <a:defRPr/>
              </a:pPr>
              <a:t>‹#›</a:t>
            </a:fld>
            <a:endParaRPr lang="en-US" altLang="zh-CN"/>
          </a:p>
        </p:txBody>
      </p:sp>
    </p:spTree>
    <p:extLst>
      <p:ext uri="{BB962C8B-B14F-4D97-AF65-F5344CB8AC3E}">
        <p14:creationId xmlns:p14="http://schemas.microsoft.com/office/powerpoint/2010/main" val="24413813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34C7911B-597B-4407-A3D4-286AB2D9E4CA}" type="datetimeFigureOut">
              <a:rPr lang="zh-CN" altLang="en-US"/>
              <a:pPr>
                <a:defRPr/>
              </a:pPr>
              <a:t>2017/12/19</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01C5B3D-9045-4B9B-988C-F8EA359CE15B}" type="slidenum">
              <a:rPr lang="zh-CN" altLang="en-US"/>
              <a:pPr>
                <a:defRPr/>
              </a:pPr>
              <a:t>‹#›</a:t>
            </a:fld>
            <a:endParaRPr lang="en-US" altLang="zh-CN"/>
          </a:p>
        </p:txBody>
      </p:sp>
    </p:spTree>
    <p:extLst>
      <p:ext uri="{BB962C8B-B14F-4D97-AF65-F5344CB8AC3E}">
        <p14:creationId xmlns:p14="http://schemas.microsoft.com/office/powerpoint/2010/main" val="3550605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96D48A73-ABB0-4F66-B67A-7A0930BC04C7}" type="datetimeFigureOut">
              <a:rPr lang="zh-CN" altLang="en-US"/>
              <a:pPr>
                <a:defRPr/>
              </a:pPr>
              <a:t>2017/12/19</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7C49FEF-BA24-4A1E-9B08-1260EDF8D56A}" type="slidenum">
              <a:rPr lang="zh-CN" altLang="en-US"/>
              <a:pPr>
                <a:defRPr/>
              </a:pPr>
              <a:t>‹#›</a:t>
            </a:fld>
            <a:endParaRPr lang="en-US" altLang="zh-CN"/>
          </a:p>
        </p:txBody>
      </p:sp>
    </p:spTree>
    <p:extLst>
      <p:ext uri="{BB962C8B-B14F-4D97-AF65-F5344CB8AC3E}">
        <p14:creationId xmlns:p14="http://schemas.microsoft.com/office/powerpoint/2010/main" val="3344044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228600"/>
            <a:ext cx="219075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8600" y="228600"/>
            <a:ext cx="641985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CEB257E3-CF89-4FD9-9464-ABAC5CC30D6C}" type="datetimeFigureOut">
              <a:rPr lang="zh-CN" altLang="en-US"/>
              <a:pPr>
                <a:defRPr/>
              </a:pPr>
              <a:t>2017/12/19</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AAE1C82-C75A-4EAF-89B3-5F96744ABFCF}" type="slidenum">
              <a:rPr lang="zh-CN" altLang="en-US"/>
              <a:pPr>
                <a:defRPr/>
              </a:pPr>
              <a:t>‹#›</a:t>
            </a:fld>
            <a:endParaRPr lang="en-US" altLang="zh-CN"/>
          </a:p>
        </p:txBody>
      </p:sp>
    </p:spTree>
    <p:extLst>
      <p:ext uri="{BB962C8B-B14F-4D97-AF65-F5344CB8AC3E}">
        <p14:creationId xmlns:p14="http://schemas.microsoft.com/office/powerpoint/2010/main" val="1695796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381000" y="1420813"/>
            <a:ext cx="4117975" cy="221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51375" y="1420813"/>
            <a:ext cx="4117975" cy="221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75856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616586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496821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3929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446551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06243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7.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878018" name="Rectangle 2"/>
          <p:cNvSpPr>
            <a:spLocks noGrp="1" noChangeArrowheads="1"/>
          </p:cNvSpPr>
          <p:nvPr>
            <p:ph type="title"/>
          </p:nvPr>
        </p:nvSpPr>
        <p:spPr bwMode="auto">
          <a:xfrm>
            <a:off x="381000" y="228600"/>
            <a:ext cx="8393113"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ltLang="zh-CN"/>
              <a:t>Click to edit Title Slide</a:t>
            </a:r>
          </a:p>
        </p:txBody>
      </p:sp>
      <p:sp>
        <p:nvSpPr>
          <p:cNvPr id="1878019" name="Rectangle 3"/>
          <p:cNvSpPr>
            <a:spLocks noGrp="1" noChangeArrowheads="1"/>
          </p:cNvSpPr>
          <p:nvPr>
            <p:ph type="body" idx="1"/>
          </p:nvPr>
        </p:nvSpPr>
        <p:spPr bwMode="auto">
          <a:xfrm>
            <a:off x="381000" y="1420813"/>
            <a:ext cx="8388350"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dk2" tx1="lt1" bg2="dk1" tx2="lt2" accent1="accent1" accent2="accent2" accent3="accent3" accent4="accent4" accent5="accent5" accent6="accent6" hlink="hlink" folHlink="folHlink"/>
  <p:sldLayoutIdLst>
    <p:sldLayoutId id="2147485658"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Lst>
  <p:transition>
    <p:fade/>
  </p:transition>
  <p:txStyles>
    <p:titleStyle>
      <a:lvl1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2pPr>
      <a:lvl3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3pPr>
      <a:lvl4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4pPr>
      <a:lvl5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5pPr>
      <a:lvl6pPr marL="4572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6pPr>
      <a:lvl7pPr marL="9144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7pPr>
      <a:lvl8pPr marL="13716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8pPr>
      <a:lvl9pPr marL="18288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9pPr>
    </p:titleStyle>
    <p:bodyStyle>
      <a:lvl1pPr marL="571500" indent="-571500"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3200" b="1">
          <a:solidFill>
            <a:schemeClr val="tx1"/>
          </a:solidFill>
          <a:effectLst>
            <a:outerShdw blurRad="38100" dist="38100" dir="2700000" algn="tl">
              <a:srgbClr val="000000"/>
            </a:outerShdw>
          </a:effectLst>
          <a:latin typeface="+mn-lt"/>
          <a:ea typeface="+mn-ea"/>
          <a:cs typeface="+mn-cs"/>
        </a:defRPr>
      </a:lvl1pPr>
      <a:lvl2pPr marL="1028700" indent="-45561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800" b="1">
          <a:solidFill>
            <a:schemeClr val="tx1"/>
          </a:solidFill>
          <a:effectLst>
            <a:outerShdw blurRad="38100" dist="38100" dir="2700000" algn="tl">
              <a:srgbClr val="000000"/>
            </a:outerShdw>
          </a:effectLst>
          <a:latin typeface="+mn-lt"/>
          <a:ea typeface="+mn-ea"/>
        </a:defRPr>
      </a:lvl2pPr>
      <a:lvl3pPr marL="142875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400" b="1">
          <a:solidFill>
            <a:schemeClr val="tx1"/>
          </a:solidFill>
          <a:effectLst>
            <a:outerShdw blurRad="38100" dist="38100" dir="2700000" algn="tl">
              <a:srgbClr val="000000"/>
            </a:outerShdw>
          </a:effectLst>
          <a:latin typeface="+mn-lt"/>
          <a:ea typeface="+mn-ea"/>
        </a:defRPr>
      </a:lvl3pPr>
      <a:lvl4pPr marL="182880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4pPr>
      <a:lvl5pPr marL="22272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5pPr>
      <a:lvl6pPr marL="26844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6pPr>
      <a:lvl7pPr marL="31416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7pPr>
      <a:lvl8pPr marL="35988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8pPr>
      <a:lvl9pPr marL="40560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52400" y="7896225"/>
            <a:ext cx="1524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en-US"/>
          </a:p>
        </p:txBody>
      </p:sp>
      <p:sp>
        <p:nvSpPr>
          <p:cNvPr id="2051" name="Rectangle 3"/>
          <p:cNvSpPr>
            <a:spLocks noGrp="1" noChangeArrowheads="1"/>
          </p:cNvSpPr>
          <p:nvPr>
            <p:ph type="body" idx="1"/>
          </p:nvPr>
        </p:nvSpPr>
        <p:spPr bwMode="auto">
          <a:xfrm>
            <a:off x="-152400" y="81534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lt1" tx1="dk1" bg2="lt2" tx2="dk2" accent1="accent1" accent2="accent2" accent3="accent3" accent4="accent4" accent5="accent5" accent6="accent6" hlink="hlink" folHlink="folHlink"/>
  <p:sldLayoutIdLst>
    <p:sldLayoutId id="2147485630" r:id="rId1"/>
    <p:sldLayoutId id="2147485631" r:id="rId2"/>
    <p:sldLayoutId id="2147485632" r:id="rId3"/>
    <p:sldLayoutId id="2147485633" r:id="rId4"/>
    <p:sldLayoutId id="2147485634" r:id="rId5"/>
    <p:sldLayoutId id="2147485635" r:id="rId6"/>
    <p:sldLayoutId id="2147485636" r:id="rId7"/>
    <p:sldLayoutId id="2147485637" r:id="rId8"/>
    <p:sldLayoutId id="2147485638" r:id="rId9"/>
    <p:sldLayoutId id="2147485639" r:id="rId10"/>
    <p:sldLayoutId id="21474856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228600" y="228600"/>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3187" name="Rectangle 3"/>
          <p:cNvSpPr>
            <a:spLocks noGrp="1" noChangeArrowheads="1"/>
          </p:cNvSpPr>
          <p:nvPr>
            <p:ph type="dt" sz="half" idx="2"/>
          </p:nvPr>
        </p:nvSpPr>
        <p:spPr bwMode="auto">
          <a:xfrm>
            <a:off x="457200" y="65532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solidFill>
                  <a:schemeClr val="tx1"/>
                </a:solidFill>
                <a:latin typeface="Arial" pitchFamily="34" charset="0"/>
                <a:ea typeface="宋体" pitchFamily="2" charset="-122"/>
              </a:defRPr>
            </a:lvl1pPr>
          </a:lstStyle>
          <a:p>
            <a:pPr>
              <a:defRPr/>
            </a:pPr>
            <a:fld id="{56C1D9A2-EBD0-4552-9A74-D9CC900E19EE}" type="datetimeFigureOut">
              <a:rPr lang="zh-CN" altLang="en-US"/>
              <a:pPr>
                <a:defRPr/>
              </a:pPr>
              <a:t>2017/12/19</a:t>
            </a:fld>
            <a:endParaRPr lang="en-US" altLang="zh-CN"/>
          </a:p>
        </p:txBody>
      </p:sp>
      <p:sp>
        <p:nvSpPr>
          <p:cNvPr id="93188" name="Rectangle 4"/>
          <p:cNvSpPr>
            <a:spLocks noGrp="1" noChangeArrowheads="1"/>
          </p:cNvSpPr>
          <p:nvPr>
            <p:ph type="ftr" sz="quarter" idx="3"/>
          </p:nvPr>
        </p:nvSpPr>
        <p:spPr bwMode="auto">
          <a:xfrm>
            <a:off x="3124200" y="6553200"/>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solidFill>
                  <a:schemeClr val="tx1"/>
                </a:solidFill>
                <a:latin typeface="Arial" pitchFamily="34" charset="0"/>
                <a:ea typeface="宋体" pitchFamily="2" charset="-122"/>
              </a:defRPr>
            </a:lvl1pPr>
          </a:lstStyle>
          <a:p>
            <a:pPr>
              <a:defRPr/>
            </a:pPr>
            <a:endParaRPr lang="en-US" altLang="zh-CN"/>
          </a:p>
        </p:txBody>
      </p:sp>
      <p:sp>
        <p:nvSpPr>
          <p:cNvPr id="93189" name="Rectangle 5"/>
          <p:cNvSpPr>
            <a:spLocks noGrp="1" noChangeArrowheads="1"/>
          </p:cNvSpPr>
          <p:nvPr>
            <p:ph type="sldNum" sz="quarter" idx="4"/>
          </p:nvPr>
        </p:nvSpPr>
        <p:spPr bwMode="auto">
          <a:xfrm>
            <a:off x="6553200" y="65532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solidFill>
                  <a:schemeClr val="tx1"/>
                </a:solidFill>
                <a:latin typeface="Arial" pitchFamily="34" charset="0"/>
                <a:ea typeface="宋体" pitchFamily="2" charset="-122"/>
              </a:defRPr>
            </a:lvl1pPr>
          </a:lstStyle>
          <a:p>
            <a:pPr>
              <a:defRPr/>
            </a:pPr>
            <a:fld id="{364A46AF-30A0-4F40-BBE7-EF4AB50E78C7}" type="slidenum">
              <a:rPr lang="zh-CN" altLang="en-US"/>
              <a:pPr>
                <a:defRPr/>
              </a:pPr>
              <a:t>‹#›</a:t>
            </a:fld>
            <a:endParaRPr lang="en-US" altLang="zh-CN"/>
          </a:p>
        </p:txBody>
      </p:sp>
      <p:sp>
        <p:nvSpPr>
          <p:cNvPr id="4102" name="Rectangle 6"/>
          <p:cNvSpPr>
            <a:spLocks noGrp="1" noChangeArrowheads="1"/>
          </p:cNvSpPr>
          <p:nvPr>
            <p:ph type="body" idx="1"/>
          </p:nvPr>
        </p:nvSpPr>
        <p:spPr bwMode="auto">
          <a:xfrm>
            <a:off x="228600" y="838200"/>
            <a:ext cx="8763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4103" name="Picture 7" descr="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43800" y="5715000"/>
            <a:ext cx="137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5662" r:id="rId1"/>
    <p:sldLayoutId id="2147485649" r:id="rId2"/>
    <p:sldLayoutId id="2147485650" r:id="rId3"/>
    <p:sldLayoutId id="2147485651" r:id="rId4"/>
    <p:sldLayoutId id="2147485652" r:id="rId5"/>
    <p:sldLayoutId id="2147485663" r:id="rId6"/>
    <p:sldLayoutId id="2147485653" r:id="rId7"/>
    <p:sldLayoutId id="2147485654" r:id="rId8"/>
    <p:sldLayoutId id="2147485655" r:id="rId9"/>
    <p:sldLayoutId id="2147485656" r:id="rId10"/>
    <p:sldLayoutId id="2147485657" r:id="rId11"/>
  </p:sldLayoutIdLst>
  <p:transition>
    <p:fade/>
  </p:transition>
  <p:txStyles>
    <p:title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rgbClr val="000000"/>
          </a:solidFill>
          <a:latin typeface="+mn-lt"/>
          <a:ea typeface="+mn-ea"/>
        </a:defRPr>
      </a:lvl2pPr>
      <a:lvl3pPr marL="1143000" indent="-228600" algn="l" rtl="0" eaLnBrk="0" fontAlgn="base" hangingPunct="0">
        <a:spcBef>
          <a:spcPct val="20000"/>
        </a:spcBef>
        <a:spcAft>
          <a:spcPct val="0"/>
        </a:spcAft>
        <a:buChar char="•"/>
        <a:defRPr sz="2400">
          <a:solidFill>
            <a:srgbClr val="000000"/>
          </a:solidFill>
          <a:latin typeface="+mn-lt"/>
          <a:ea typeface="+mn-ea"/>
        </a:defRPr>
      </a:lvl3pPr>
      <a:lvl4pPr marL="1600200" indent="-228600" algn="l" rtl="0" eaLnBrk="0" fontAlgn="base" hangingPunct="0">
        <a:spcBef>
          <a:spcPct val="20000"/>
        </a:spcBef>
        <a:spcAft>
          <a:spcPct val="0"/>
        </a:spcAft>
        <a:buChar char="–"/>
        <a:defRPr sz="2000">
          <a:solidFill>
            <a:srgbClr val="000000"/>
          </a:solidFill>
          <a:latin typeface="+mn-lt"/>
          <a:ea typeface="+mn-ea"/>
        </a:defRPr>
      </a:lvl4pPr>
      <a:lvl5pPr marL="2057400" indent="-228600" algn="l" rtl="0" eaLnBrk="0" fontAlgn="base" hangingPunct="0">
        <a:spcBef>
          <a:spcPct val="20000"/>
        </a:spcBef>
        <a:spcAft>
          <a:spcPct val="0"/>
        </a:spcAft>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rgbClr val="000000"/>
          </a:solidFill>
          <a:latin typeface="+mn-lt"/>
          <a:ea typeface="+mn-ea"/>
        </a:defRPr>
      </a:lvl6pPr>
      <a:lvl7pPr marL="2971800" indent="-228600" algn="l" rtl="0" fontAlgn="base">
        <a:spcBef>
          <a:spcPct val="20000"/>
        </a:spcBef>
        <a:spcAft>
          <a:spcPct val="0"/>
        </a:spcAft>
        <a:buChar char="»"/>
        <a:defRPr sz="2000">
          <a:solidFill>
            <a:srgbClr val="000000"/>
          </a:solidFill>
          <a:latin typeface="+mn-lt"/>
          <a:ea typeface="+mn-ea"/>
        </a:defRPr>
      </a:lvl7pPr>
      <a:lvl8pPr marL="3429000" indent="-228600" algn="l" rtl="0" fontAlgn="base">
        <a:spcBef>
          <a:spcPct val="20000"/>
        </a:spcBef>
        <a:spcAft>
          <a:spcPct val="0"/>
        </a:spcAft>
        <a:buChar char="»"/>
        <a:defRPr sz="2000">
          <a:solidFill>
            <a:srgbClr val="000000"/>
          </a:solidFill>
          <a:latin typeface="+mn-lt"/>
          <a:ea typeface="+mn-ea"/>
        </a:defRPr>
      </a:lvl8pPr>
      <a:lvl9pPr marL="3886200" indent="-228600" algn="l" rtl="0" fontAlgn="base">
        <a:spcBef>
          <a:spcPct val="20000"/>
        </a:spcBef>
        <a:spcAft>
          <a:spcPct val="0"/>
        </a:spcAft>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0.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0.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0.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0.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0.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hyperlink" Target="https://msdn.microsoft.com/zh-cn/library/system.componentmodel.dataannotations.schema(v=vs.110).aspx" TargetMode="External"/><Relationship Id="rId2" Type="http://schemas.openxmlformats.org/officeDocument/2006/relationships/hyperlink" Target="https://msdn.microsoft.com/zh-cn/library/vstudio/system.componentmodel.dataannotations(v=vs.110).aspx" TargetMode="External"/><Relationship Id="rId1" Type="http://schemas.openxmlformats.org/officeDocument/2006/relationships/slideLayout" Target="../slideLayouts/slideLayout30.xml"/><Relationship Id="rId6" Type="http://schemas.openxmlformats.org/officeDocument/2006/relationships/hyperlink" Target="https://msdn.microsoft.com/zh-cn/library/system.web.security(v=vs.110).aspx" TargetMode="External"/><Relationship Id="rId5" Type="http://schemas.openxmlformats.org/officeDocument/2006/relationships/hyperlink" Target="https://msdn.microsoft.com/zh-cn/library/system.web.mvc(v=vs.118).aspx" TargetMode="External"/><Relationship Id="rId4" Type="http://schemas.openxmlformats.org/officeDocument/2006/relationships/hyperlink" Target="https://msdn.microsoft.com/zh-cn/library/vstudio/system.componentmodel.aspx"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0.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0" y="2072998"/>
            <a:ext cx="9144000" cy="584775"/>
          </a:xfrm>
        </p:spPr>
        <p:txBody>
          <a:bodyPr>
            <a:spAutoFit/>
          </a:bodyPr>
          <a:lstStyle/>
          <a:p>
            <a:pPr eaLnBrk="1" hangingPunct="1">
              <a:defRPr/>
            </a:pPr>
            <a:r>
              <a:rPr lang="zh-CN" altLang="en-US" sz="3200" b="1" dirty="0">
                <a:solidFill>
                  <a:srgbClr val="0070C0"/>
                </a:solidFill>
                <a:effectLst>
                  <a:outerShdw blurRad="38100" dist="38100" dir="2700000" algn="tl">
                    <a:srgbClr val="C0C0C0"/>
                  </a:outerShdw>
                </a:effectLst>
                <a:latin typeface="微软雅黑" pitchFamily="34" charset="-122"/>
                <a:ea typeface="微软雅黑" pitchFamily="34" charset="-122"/>
              </a:rPr>
              <a:t>项目</a:t>
            </a:r>
            <a:r>
              <a:rPr lang="en-US" altLang="zh-CN" sz="3200" b="1" dirty="0">
                <a:solidFill>
                  <a:srgbClr val="0070C0"/>
                </a:solidFill>
                <a:effectLst>
                  <a:outerShdw blurRad="38100" dist="38100" dir="2700000" algn="tl">
                    <a:srgbClr val="C0C0C0"/>
                  </a:outerShdw>
                </a:effectLst>
                <a:latin typeface="微软雅黑" pitchFamily="34" charset="-122"/>
                <a:ea typeface="微软雅黑" pitchFamily="34" charset="-122"/>
              </a:rPr>
              <a:t>2</a:t>
            </a:r>
            <a:r>
              <a:rPr lang="zh-CN" altLang="en-US" sz="3200" b="1" dirty="0">
                <a:solidFill>
                  <a:srgbClr val="0070C0"/>
                </a:solidFill>
                <a:effectLst>
                  <a:outerShdw blurRad="38100" dist="38100" dir="2700000" algn="tl">
                    <a:srgbClr val="C0C0C0"/>
                  </a:outerShdw>
                </a:effectLst>
                <a:latin typeface="微软雅黑" pitchFamily="34" charset="-122"/>
                <a:ea typeface="微软雅黑" pitchFamily="34" charset="-122"/>
              </a:rPr>
              <a:t>系统设计基础：</a:t>
            </a:r>
            <a:r>
              <a:rPr lang="en-US" altLang="zh-CN" sz="3200" b="1" dirty="0" err="1">
                <a:solidFill>
                  <a:srgbClr val="0070C0"/>
                </a:solidFill>
                <a:effectLst>
                  <a:outerShdw blurRad="38100" dist="38100" dir="2700000" algn="tl">
                    <a:srgbClr val="C0C0C0"/>
                  </a:outerShdw>
                </a:effectLst>
                <a:latin typeface="微软雅黑" pitchFamily="34" charset="-122"/>
                <a:ea typeface="微软雅黑" pitchFamily="34" charset="-122"/>
              </a:rPr>
              <a:t>ASP.Net</a:t>
            </a:r>
            <a:r>
              <a:rPr lang="en-US" altLang="zh-CN" sz="3200" b="1" dirty="0">
                <a:solidFill>
                  <a:srgbClr val="0070C0"/>
                </a:solidFill>
                <a:effectLst>
                  <a:outerShdw blurRad="38100" dist="38100" dir="2700000" algn="tl">
                    <a:srgbClr val="C0C0C0"/>
                  </a:outerShdw>
                </a:effectLst>
                <a:latin typeface="微软雅黑" pitchFamily="34" charset="-122"/>
                <a:ea typeface="微软雅黑" pitchFamily="34" charset="-122"/>
              </a:rPr>
              <a:t> MVC 5</a:t>
            </a:r>
          </a:p>
        </p:txBody>
      </p:sp>
      <p:sp>
        <p:nvSpPr>
          <p:cNvPr id="3" name="TextBox 2"/>
          <p:cNvSpPr txBox="1"/>
          <p:nvPr/>
        </p:nvSpPr>
        <p:spPr>
          <a:xfrm>
            <a:off x="1146220" y="3816301"/>
            <a:ext cx="3735318" cy="701731"/>
          </a:xfrm>
          <a:prstGeom prst="rect">
            <a:avLst/>
          </a:prstGeom>
          <a:noFill/>
        </p:spPr>
        <p:txBody>
          <a:bodyPr wrap="none" rtlCol="0">
            <a:spAutoFit/>
          </a:bodyPr>
          <a:lstStyle/>
          <a:p>
            <a:pPr>
              <a:buNone/>
            </a:pPr>
            <a:r>
              <a:rPr lang="zh-CN" altLang="en-US" dirty="0">
                <a:solidFill>
                  <a:schemeClr val="bg2">
                    <a:lumMod val="50000"/>
                  </a:schemeClr>
                </a:solidFill>
                <a:latin typeface="微软雅黑" pitchFamily="34" charset="-122"/>
                <a:ea typeface="微软雅黑" pitchFamily="34" charset="-122"/>
              </a:rPr>
              <a:t>课程教师：余剑</a:t>
            </a:r>
            <a:endParaRPr lang="en-US" altLang="zh-CN" dirty="0">
              <a:solidFill>
                <a:schemeClr val="bg2">
                  <a:lumMod val="50000"/>
                </a:schemeClr>
              </a:solidFill>
              <a:latin typeface="微软雅黑" pitchFamily="34" charset="-122"/>
              <a:ea typeface="微软雅黑" pitchFamily="34" charset="-122"/>
            </a:endParaRPr>
          </a:p>
          <a:p>
            <a:pPr>
              <a:buNone/>
            </a:pPr>
            <a:r>
              <a:rPr lang="zh-CN" altLang="en-US" dirty="0">
                <a:solidFill>
                  <a:schemeClr val="bg2">
                    <a:lumMod val="50000"/>
                  </a:schemeClr>
                </a:solidFill>
                <a:latin typeface="微软雅黑" pitchFamily="34" charset="-122"/>
                <a:ea typeface="微软雅黑" pitchFamily="34" charset="-122"/>
              </a:rPr>
              <a:t>电子邮件：</a:t>
            </a:r>
            <a:r>
              <a:rPr lang="en-US" altLang="zh-CN" dirty="0">
                <a:solidFill>
                  <a:schemeClr val="bg2">
                    <a:lumMod val="50000"/>
                  </a:schemeClr>
                </a:solidFill>
                <a:latin typeface="微软雅黑" pitchFamily="34" charset="-122"/>
                <a:ea typeface="微软雅黑" pitchFamily="34" charset="-122"/>
              </a:rPr>
              <a:t>alex.yjian@gmail.com</a:t>
            </a:r>
            <a:endParaRPr lang="zh-CN" altLang="en-US" dirty="0">
              <a:solidFill>
                <a:schemeClr val="bg2">
                  <a:lumMod val="50000"/>
                </a:schemeClr>
              </a:solidFill>
              <a:latin typeface="微软雅黑" pitchFamily="34" charset="-122"/>
              <a:ea typeface="微软雅黑" pitchFamily="34" charset="-122"/>
            </a:endParaRPr>
          </a:p>
        </p:txBody>
      </p:sp>
    </p:spTree>
  </p:cSld>
  <p:clrMapOvr>
    <a:masterClrMapping/>
  </p:clrMapOvr>
  <p:transition advTm="982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创建第一个 </a:t>
            </a:r>
            <a:r>
              <a:rPr lang="en-US" altLang="zh-CN" dirty="0"/>
              <a:t>MVC </a:t>
            </a:r>
            <a:r>
              <a:rPr lang="zh-CN" altLang="en-US" dirty="0"/>
              <a:t>应用</a:t>
            </a:r>
          </a:p>
        </p:txBody>
      </p:sp>
      <p:pic>
        <p:nvPicPr>
          <p:cNvPr id="3" name="图片 2">
            <a:extLst>
              <a:ext uri="{FF2B5EF4-FFF2-40B4-BE49-F238E27FC236}">
                <a16:creationId xmlns:a16="http://schemas.microsoft.com/office/drawing/2014/main" id="{7BB11A5B-BA53-46EC-B9F3-6F02F7AC3570}"/>
              </a:ext>
            </a:extLst>
          </p:cNvPr>
          <p:cNvPicPr>
            <a:picLocks noChangeAspect="1"/>
          </p:cNvPicPr>
          <p:nvPr/>
        </p:nvPicPr>
        <p:blipFill>
          <a:blip r:embed="rId2"/>
          <a:stretch>
            <a:fillRect/>
          </a:stretch>
        </p:blipFill>
        <p:spPr>
          <a:xfrm>
            <a:off x="640357" y="1086338"/>
            <a:ext cx="7828996" cy="5462090"/>
          </a:xfrm>
          <a:prstGeom prst="rect">
            <a:avLst/>
          </a:prstGeom>
        </p:spPr>
      </p:pic>
    </p:spTree>
    <p:extLst>
      <p:ext uri="{BB962C8B-B14F-4D97-AF65-F5344CB8AC3E}">
        <p14:creationId xmlns:p14="http://schemas.microsoft.com/office/powerpoint/2010/main" val="10000199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4.2.1. </a:t>
            </a:r>
            <a:r>
              <a:rPr lang="zh-CN" altLang="en-US" dirty="0"/>
              <a:t>创建解决方案</a:t>
            </a:r>
          </a:p>
        </p:txBody>
      </p:sp>
      <p:pic>
        <p:nvPicPr>
          <p:cNvPr id="5" name="图片 4">
            <a:extLst>
              <a:ext uri="{FF2B5EF4-FFF2-40B4-BE49-F238E27FC236}">
                <a16:creationId xmlns:a16="http://schemas.microsoft.com/office/drawing/2014/main" id="{2EF85EC6-ACB7-4D12-B38E-65E0F7F6F133}"/>
              </a:ext>
            </a:extLst>
          </p:cNvPr>
          <p:cNvPicPr>
            <a:picLocks noChangeAspect="1"/>
          </p:cNvPicPr>
          <p:nvPr/>
        </p:nvPicPr>
        <p:blipFill>
          <a:blip r:embed="rId2"/>
          <a:stretch>
            <a:fillRect/>
          </a:stretch>
        </p:blipFill>
        <p:spPr>
          <a:xfrm>
            <a:off x="285750" y="1075202"/>
            <a:ext cx="7276720" cy="5041064"/>
          </a:xfrm>
          <a:prstGeom prst="rect">
            <a:avLst/>
          </a:prstGeom>
        </p:spPr>
      </p:pic>
      <p:pic>
        <p:nvPicPr>
          <p:cNvPr id="6" name="图片 5">
            <a:extLst>
              <a:ext uri="{FF2B5EF4-FFF2-40B4-BE49-F238E27FC236}">
                <a16:creationId xmlns:a16="http://schemas.microsoft.com/office/drawing/2014/main" id="{A922B73C-FED8-488E-8422-4975925CD7B4}"/>
              </a:ext>
            </a:extLst>
          </p:cNvPr>
          <p:cNvPicPr>
            <a:picLocks noChangeAspect="1"/>
          </p:cNvPicPr>
          <p:nvPr/>
        </p:nvPicPr>
        <p:blipFill>
          <a:blip r:embed="rId3"/>
          <a:stretch>
            <a:fillRect/>
          </a:stretch>
        </p:blipFill>
        <p:spPr>
          <a:xfrm>
            <a:off x="3909992" y="3429000"/>
            <a:ext cx="5073988" cy="3298092"/>
          </a:xfrm>
          <a:prstGeom prst="rect">
            <a:avLst/>
          </a:prstGeom>
        </p:spPr>
      </p:pic>
    </p:spTree>
    <p:extLst>
      <p:ext uri="{BB962C8B-B14F-4D97-AF65-F5344CB8AC3E}">
        <p14:creationId xmlns:p14="http://schemas.microsoft.com/office/powerpoint/2010/main" val="21351115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4.2.2. </a:t>
            </a:r>
            <a:r>
              <a:rPr lang="zh-CN" altLang="en-US" dirty="0"/>
              <a:t>配置项目的连接串</a:t>
            </a:r>
          </a:p>
        </p:txBody>
      </p:sp>
      <p:pic>
        <p:nvPicPr>
          <p:cNvPr id="4" name="图片 3">
            <a:extLst>
              <a:ext uri="{FF2B5EF4-FFF2-40B4-BE49-F238E27FC236}">
                <a16:creationId xmlns:a16="http://schemas.microsoft.com/office/drawing/2014/main" id="{3F6D28A3-A736-4C8E-B750-67256D1D5607}"/>
              </a:ext>
            </a:extLst>
          </p:cNvPr>
          <p:cNvPicPr>
            <a:picLocks noChangeAspect="1"/>
          </p:cNvPicPr>
          <p:nvPr/>
        </p:nvPicPr>
        <p:blipFill>
          <a:blip r:embed="rId2"/>
          <a:stretch>
            <a:fillRect/>
          </a:stretch>
        </p:blipFill>
        <p:spPr>
          <a:xfrm>
            <a:off x="125730" y="914399"/>
            <a:ext cx="8858250" cy="5869801"/>
          </a:xfrm>
          <a:prstGeom prst="rect">
            <a:avLst/>
          </a:prstGeom>
        </p:spPr>
      </p:pic>
    </p:spTree>
    <p:extLst>
      <p:ext uri="{BB962C8B-B14F-4D97-AF65-F5344CB8AC3E}">
        <p14:creationId xmlns:p14="http://schemas.microsoft.com/office/powerpoint/2010/main" val="22554096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CC7E5-24E2-4E0D-8263-FFC2ED6377ED}"/>
              </a:ext>
            </a:extLst>
          </p:cNvPr>
          <p:cNvSpPr>
            <a:spLocks noGrp="1"/>
          </p:cNvSpPr>
          <p:nvPr>
            <p:ph type="title"/>
          </p:nvPr>
        </p:nvSpPr>
        <p:spPr/>
        <p:txBody>
          <a:bodyPr/>
          <a:lstStyle/>
          <a:p>
            <a:r>
              <a:rPr lang="zh-CN" altLang="en-US" dirty="0"/>
              <a:t>更新</a:t>
            </a:r>
            <a:r>
              <a:rPr lang="en-US" altLang="zh-CN" dirty="0"/>
              <a:t>EF6.2.0</a:t>
            </a:r>
            <a:endParaRPr lang="zh-CN" altLang="en-US" dirty="0"/>
          </a:p>
        </p:txBody>
      </p:sp>
      <p:pic>
        <p:nvPicPr>
          <p:cNvPr id="3" name="图片 2">
            <a:extLst>
              <a:ext uri="{FF2B5EF4-FFF2-40B4-BE49-F238E27FC236}">
                <a16:creationId xmlns:a16="http://schemas.microsoft.com/office/drawing/2014/main" id="{B543CFB2-9B76-4E82-8E61-818CDEEB8839}"/>
              </a:ext>
            </a:extLst>
          </p:cNvPr>
          <p:cNvPicPr>
            <a:picLocks noChangeAspect="1"/>
          </p:cNvPicPr>
          <p:nvPr/>
        </p:nvPicPr>
        <p:blipFill>
          <a:blip r:embed="rId2"/>
          <a:stretch>
            <a:fillRect/>
          </a:stretch>
        </p:blipFill>
        <p:spPr>
          <a:xfrm>
            <a:off x="125730" y="944531"/>
            <a:ext cx="8858250" cy="5869802"/>
          </a:xfrm>
          <a:prstGeom prst="rect">
            <a:avLst/>
          </a:prstGeom>
        </p:spPr>
      </p:pic>
    </p:spTree>
    <p:extLst>
      <p:ext uri="{BB962C8B-B14F-4D97-AF65-F5344CB8AC3E}">
        <p14:creationId xmlns:p14="http://schemas.microsoft.com/office/powerpoint/2010/main" val="29198199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4.2.3. </a:t>
            </a:r>
            <a:r>
              <a:rPr lang="zh-CN" altLang="en-US" dirty="0"/>
              <a:t>添加</a:t>
            </a:r>
            <a:r>
              <a:rPr lang="en-US" altLang="zh-CN" dirty="0"/>
              <a:t>Model</a:t>
            </a:r>
            <a:endParaRPr lang="zh-CN" altLang="en-US" dirty="0"/>
          </a:p>
        </p:txBody>
      </p:sp>
      <p:pic>
        <p:nvPicPr>
          <p:cNvPr id="3" name="图片 2">
            <a:extLst>
              <a:ext uri="{FF2B5EF4-FFF2-40B4-BE49-F238E27FC236}">
                <a16:creationId xmlns:a16="http://schemas.microsoft.com/office/drawing/2014/main" id="{51952DCF-D578-4ADC-AB42-A0A6A370F257}"/>
              </a:ext>
            </a:extLst>
          </p:cNvPr>
          <p:cNvPicPr>
            <a:picLocks noChangeAspect="1"/>
          </p:cNvPicPr>
          <p:nvPr/>
        </p:nvPicPr>
        <p:blipFill>
          <a:blip r:embed="rId2"/>
          <a:stretch>
            <a:fillRect/>
          </a:stretch>
        </p:blipFill>
        <p:spPr>
          <a:xfrm>
            <a:off x="523631" y="1138390"/>
            <a:ext cx="8276492" cy="5484307"/>
          </a:xfrm>
          <a:prstGeom prst="rect">
            <a:avLst/>
          </a:prstGeom>
        </p:spPr>
      </p:pic>
    </p:spTree>
    <p:extLst>
      <p:ext uri="{BB962C8B-B14F-4D97-AF65-F5344CB8AC3E}">
        <p14:creationId xmlns:p14="http://schemas.microsoft.com/office/powerpoint/2010/main" val="34408472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4.2.4. </a:t>
            </a:r>
            <a:r>
              <a:rPr lang="zh-CN" altLang="en-US" dirty="0"/>
              <a:t>编写 </a:t>
            </a:r>
            <a:r>
              <a:rPr lang="en-US" altLang="zh-CN" dirty="0"/>
              <a:t>Model </a:t>
            </a:r>
            <a:r>
              <a:rPr lang="zh-CN" altLang="en-US" dirty="0"/>
              <a:t>类的代码</a:t>
            </a:r>
          </a:p>
        </p:txBody>
      </p:sp>
      <p:pic>
        <p:nvPicPr>
          <p:cNvPr id="3" name="图片 2">
            <a:extLst>
              <a:ext uri="{FF2B5EF4-FFF2-40B4-BE49-F238E27FC236}">
                <a16:creationId xmlns:a16="http://schemas.microsoft.com/office/drawing/2014/main" id="{F2FF0813-EF34-4707-B152-5BFE5750F7C6}"/>
              </a:ext>
            </a:extLst>
          </p:cNvPr>
          <p:cNvPicPr>
            <a:picLocks noChangeAspect="1"/>
          </p:cNvPicPr>
          <p:nvPr/>
        </p:nvPicPr>
        <p:blipFill>
          <a:blip r:embed="rId2"/>
          <a:stretch>
            <a:fillRect/>
          </a:stretch>
        </p:blipFill>
        <p:spPr>
          <a:xfrm>
            <a:off x="679938" y="1006804"/>
            <a:ext cx="5917397" cy="5679258"/>
          </a:xfrm>
          <a:prstGeom prst="rect">
            <a:avLst/>
          </a:prstGeom>
        </p:spPr>
      </p:pic>
    </p:spTree>
    <p:extLst>
      <p:ext uri="{BB962C8B-B14F-4D97-AF65-F5344CB8AC3E}">
        <p14:creationId xmlns:p14="http://schemas.microsoft.com/office/powerpoint/2010/main" val="27220865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4.2.5. </a:t>
            </a:r>
            <a:r>
              <a:rPr lang="zh-CN" altLang="en-US" dirty="0"/>
              <a:t>修改</a:t>
            </a:r>
            <a:r>
              <a:rPr lang="en-US" altLang="zh-CN" dirty="0" err="1"/>
              <a:t>HomeController</a:t>
            </a:r>
            <a:endParaRPr lang="zh-CN" altLang="en-US" dirty="0"/>
          </a:p>
        </p:txBody>
      </p:sp>
      <p:pic>
        <p:nvPicPr>
          <p:cNvPr id="3" name="图片 2">
            <a:extLst>
              <a:ext uri="{FF2B5EF4-FFF2-40B4-BE49-F238E27FC236}">
                <a16:creationId xmlns:a16="http://schemas.microsoft.com/office/drawing/2014/main" id="{DE8E1488-BC53-488F-846E-721AE4E14BAA}"/>
              </a:ext>
            </a:extLst>
          </p:cNvPr>
          <p:cNvPicPr>
            <a:picLocks noChangeAspect="1"/>
          </p:cNvPicPr>
          <p:nvPr/>
        </p:nvPicPr>
        <p:blipFill>
          <a:blip r:embed="rId2"/>
          <a:stretch>
            <a:fillRect/>
          </a:stretch>
        </p:blipFill>
        <p:spPr>
          <a:xfrm>
            <a:off x="198120" y="1015999"/>
            <a:ext cx="8713470" cy="5773865"/>
          </a:xfrm>
          <a:prstGeom prst="rect">
            <a:avLst/>
          </a:prstGeom>
        </p:spPr>
      </p:pic>
    </p:spTree>
    <p:extLst>
      <p:ext uri="{BB962C8B-B14F-4D97-AF65-F5344CB8AC3E}">
        <p14:creationId xmlns:p14="http://schemas.microsoft.com/office/powerpoint/2010/main" val="8552701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4.2.6. </a:t>
            </a:r>
            <a:r>
              <a:rPr lang="zh-CN" altLang="en-US" dirty="0"/>
              <a:t>添加缺省视图</a:t>
            </a:r>
          </a:p>
        </p:txBody>
      </p:sp>
      <p:pic>
        <p:nvPicPr>
          <p:cNvPr id="3" name="图片 2">
            <a:extLst>
              <a:ext uri="{FF2B5EF4-FFF2-40B4-BE49-F238E27FC236}">
                <a16:creationId xmlns:a16="http://schemas.microsoft.com/office/drawing/2014/main" id="{38A0A3D5-60C3-4B20-9F8F-229DC7ADAA0E}"/>
              </a:ext>
            </a:extLst>
          </p:cNvPr>
          <p:cNvPicPr>
            <a:picLocks noChangeAspect="1"/>
          </p:cNvPicPr>
          <p:nvPr/>
        </p:nvPicPr>
        <p:blipFill>
          <a:blip r:embed="rId2"/>
          <a:stretch>
            <a:fillRect/>
          </a:stretch>
        </p:blipFill>
        <p:spPr>
          <a:xfrm>
            <a:off x="318916" y="1055812"/>
            <a:ext cx="8471877" cy="5613777"/>
          </a:xfrm>
          <a:prstGeom prst="rect">
            <a:avLst/>
          </a:prstGeom>
        </p:spPr>
      </p:pic>
    </p:spTree>
    <p:extLst>
      <p:ext uri="{BB962C8B-B14F-4D97-AF65-F5344CB8AC3E}">
        <p14:creationId xmlns:p14="http://schemas.microsoft.com/office/powerpoint/2010/main" val="40461733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4.2.7. </a:t>
            </a:r>
            <a:r>
              <a:rPr lang="zh-CN" altLang="en-US" dirty="0"/>
              <a:t>选择视图模板</a:t>
            </a:r>
          </a:p>
        </p:txBody>
      </p:sp>
      <p:pic>
        <p:nvPicPr>
          <p:cNvPr id="3" name="图片 2">
            <a:extLst>
              <a:ext uri="{FF2B5EF4-FFF2-40B4-BE49-F238E27FC236}">
                <a16:creationId xmlns:a16="http://schemas.microsoft.com/office/drawing/2014/main" id="{80082FDA-4FB7-49F9-8A88-1BD3AD4C71D3}"/>
              </a:ext>
            </a:extLst>
          </p:cNvPr>
          <p:cNvPicPr>
            <a:picLocks noChangeAspect="1"/>
          </p:cNvPicPr>
          <p:nvPr/>
        </p:nvPicPr>
        <p:blipFill>
          <a:blip r:embed="rId2"/>
          <a:stretch>
            <a:fillRect/>
          </a:stretch>
        </p:blipFill>
        <p:spPr>
          <a:xfrm>
            <a:off x="601541" y="1243012"/>
            <a:ext cx="7143750" cy="4371975"/>
          </a:xfrm>
          <a:prstGeom prst="rect">
            <a:avLst/>
          </a:prstGeom>
        </p:spPr>
      </p:pic>
    </p:spTree>
    <p:extLst>
      <p:ext uri="{BB962C8B-B14F-4D97-AF65-F5344CB8AC3E}">
        <p14:creationId xmlns:p14="http://schemas.microsoft.com/office/powerpoint/2010/main" val="34896509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4.2.8. </a:t>
            </a:r>
            <a:r>
              <a:rPr lang="zh-CN" altLang="en-US" dirty="0"/>
              <a:t>运行</a:t>
            </a:r>
          </a:p>
        </p:txBody>
      </p:sp>
      <p:pic>
        <p:nvPicPr>
          <p:cNvPr id="3" name="图片 2">
            <a:extLst>
              <a:ext uri="{FF2B5EF4-FFF2-40B4-BE49-F238E27FC236}">
                <a16:creationId xmlns:a16="http://schemas.microsoft.com/office/drawing/2014/main" id="{B3F0527B-84D4-4FBB-A35D-2F40CC24E410}"/>
              </a:ext>
            </a:extLst>
          </p:cNvPr>
          <p:cNvPicPr>
            <a:picLocks noChangeAspect="1"/>
          </p:cNvPicPr>
          <p:nvPr/>
        </p:nvPicPr>
        <p:blipFill>
          <a:blip r:embed="rId2"/>
          <a:stretch>
            <a:fillRect/>
          </a:stretch>
        </p:blipFill>
        <p:spPr>
          <a:xfrm>
            <a:off x="285750" y="1110735"/>
            <a:ext cx="8550596" cy="5250988"/>
          </a:xfrm>
          <a:prstGeom prst="rect">
            <a:avLst/>
          </a:prstGeom>
        </p:spPr>
      </p:pic>
    </p:spTree>
    <p:extLst>
      <p:ext uri="{BB962C8B-B14F-4D97-AF65-F5344CB8AC3E}">
        <p14:creationId xmlns:p14="http://schemas.microsoft.com/office/powerpoint/2010/main" val="1435899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200025" y="384588"/>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课程目标</a:t>
            </a:r>
          </a:p>
        </p:txBody>
      </p:sp>
      <p:graphicFrame>
        <p:nvGraphicFramePr>
          <p:cNvPr id="3" name="表格 2"/>
          <p:cNvGraphicFramePr>
            <a:graphicFrameLocks noGrp="1"/>
          </p:cNvGraphicFramePr>
          <p:nvPr>
            <p:extLst>
              <p:ext uri="{D42A27DB-BD31-4B8C-83A1-F6EECF244321}">
                <p14:modId xmlns:p14="http://schemas.microsoft.com/office/powerpoint/2010/main" val="533638623"/>
              </p:ext>
            </p:extLst>
          </p:nvPr>
        </p:nvGraphicFramePr>
        <p:xfrm>
          <a:off x="428625" y="1453271"/>
          <a:ext cx="8293344" cy="1785972"/>
        </p:xfrm>
        <a:graphic>
          <a:graphicData uri="http://schemas.openxmlformats.org/drawingml/2006/table">
            <a:tbl>
              <a:tblPr firstRow="1" bandRow="1">
                <a:tableStyleId>{C4B1156A-380E-4F78-BDF5-A606A8083BF9}</a:tableStyleId>
              </a:tblPr>
              <a:tblGrid>
                <a:gridCol w="8293344">
                  <a:extLst>
                    <a:ext uri="{9D8B030D-6E8A-4147-A177-3AD203B41FA5}">
                      <a16:colId xmlns:a16="http://schemas.microsoft.com/office/drawing/2014/main" val="20000"/>
                    </a:ext>
                  </a:extLst>
                </a:gridCol>
              </a:tblGrid>
              <a:tr h="446493">
                <a:tc>
                  <a:txBody>
                    <a:bodyPr/>
                    <a:lstStyle/>
                    <a:p>
                      <a:pPr marL="285750" indent="-285750">
                        <a:buFont typeface="Wingdings" pitchFamily="2" charset="2"/>
                        <a:buChar char="ü"/>
                      </a:pPr>
                      <a:endParaRPr lang="zh-CN" altLang="en-US" b="0" dirty="0">
                        <a:solidFill>
                          <a:schemeClr val="bg1">
                            <a:lumMod val="75000"/>
                          </a:schemeClr>
                        </a:solidFill>
                        <a:latin typeface="+mj-ea"/>
                        <a:ea typeface="+mj-ea"/>
                      </a:endParaRPr>
                    </a:p>
                  </a:txBody>
                  <a:tcPr/>
                </a:tc>
                <a:extLst>
                  <a:ext uri="{0D108BD9-81ED-4DB2-BD59-A6C34878D82A}">
                    <a16:rowId xmlns:a16="http://schemas.microsoft.com/office/drawing/2014/main" val="10000"/>
                  </a:ext>
                </a:extLst>
              </a:tr>
              <a:tr h="446493">
                <a:tc>
                  <a:txBody>
                    <a:bodyPr/>
                    <a:lstStyle/>
                    <a:p>
                      <a:pPr marL="285750" indent="-285750">
                        <a:buFont typeface="Wingdings" pitchFamily="2" charset="2"/>
                        <a:buChar char="ü"/>
                      </a:pPr>
                      <a:endParaRPr lang="zh-CN" altLang="en-US" b="0" dirty="0">
                        <a:solidFill>
                          <a:schemeClr val="bg1">
                            <a:lumMod val="75000"/>
                          </a:schemeClr>
                        </a:solidFill>
                        <a:latin typeface="+mj-ea"/>
                        <a:ea typeface="+mj-ea"/>
                      </a:endParaRPr>
                    </a:p>
                  </a:txBody>
                  <a:tcPr/>
                </a:tc>
                <a:extLst>
                  <a:ext uri="{0D108BD9-81ED-4DB2-BD59-A6C34878D82A}">
                    <a16:rowId xmlns:a16="http://schemas.microsoft.com/office/drawing/2014/main" val="10001"/>
                  </a:ext>
                </a:extLst>
              </a:tr>
              <a:tr h="446493">
                <a:tc>
                  <a:txBody>
                    <a:bodyPr/>
                    <a:lstStyle/>
                    <a:p>
                      <a:pPr marL="285750" indent="-285750">
                        <a:buFont typeface="Wingdings" pitchFamily="2" charset="2"/>
                        <a:buChar char="ü"/>
                      </a:pPr>
                      <a:endParaRPr lang="zh-CN" altLang="en-US" b="0" dirty="0">
                        <a:solidFill>
                          <a:schemeClr val="bg1">
                            <a:lumMod val="75000"/>
                          </a:schemeClr>
                        </a:solidFill>
                        <a:latin typeface="+mj-ea"/>
                        <a:ea typeface="+mj-ea"/>
                      </a:endParaRPr>
                    </a:p>
                  </a:txBody>
                  <a:tcPr/>
                </a:tc>
                <a:extLst>
                  <a:ext uri="{0D108BD9-81ED-4DB2-BD59-A6C34878D82A}">
                    <a16:rowId xmlns:a16="http://schemas.microsoft.com/office/drawing/2014/main" val="10002"/>
                  </a:ext>
                </a:extLst>
              </a:tr>
              <a:tr h="446493">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lang="zh-CN" altLang="en-US" b="0" dirty="0">
                        <a:solidFill>
                          <a:schemeClr val="bg1">
                            <a:lumMod val="75000"/>
                          </a:schemeClr>
                        </a:solidFill>
                        <a:latin typeface="+mj-ea"/>
                        <a:ea typeface="+mj-ea"/>
                      </a:endParaRPr>
                    </a:p>
                  </a:txBody>
                  <a:tcPr/>
                </a:tc>
                <a:extLst>
                  <a:ext uri="{0D108BD9-81ED-4DB2-BD59-A6C34878D82A}">
                    <a16:rowId xmlns:a16="http://schemas.microsoft.com/office/drawing/2014/main" val="10003"/>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669791713"/>
              </p:ext>
            </p:extLst>
          </p:nvPr>
        </p:nvGraphicFramePr>
        <p:xfrm>
          <a:off x="428625" y="1453271"/>
          <a:ext cx="8293344" cy="1563548"/>
        </p:xfrm>
        <a:graphic>
          <a:graphicData uri="http://schemas.openxmlformats.org/drawingml/2006/table">
            <a:tbl>
              <a:tblPr firstRow="1" bandRow="1">
                <a:tableStyleId>{C4B1156A-380E-4F78-BDF5-A606A8083BF9}</a:tableStyleId>
              </a:tblPr>
              <a:tblGrid>
                <a:gridCol w="8293344">
                  <a:extLst>
                    <a:ext uri="{9D8B030D-6E8A-4147-A177-3AD203B41FA5}">
                      <a16:colId xmlns:a16="http://schemas.microsoft.com/office/drawing/2014/main" val="20000"/>
                    </a:ext>
                  </a:extLst>
                </a:gridCol>
              </a:tblGrid>
              <a:tr h="446494">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zh-CN" altLang="en-US" sz="1900" b="1" dirty="0">
                          <a:solidFill>
                            <a:schemeClr val="bg1">
                              <a:lumMod val="75000"/>
                            </a:schemeClr>
                          </a:solidFill>
                          <a:latin typeface="+mj-ea"/>
                          <a:ea typeface="+mj-ea"/>
                        </a:rPr>
                        <a:t>初步掌握过程交付产品的生产技能和相应的基础知识</a:t>
                      </a:r>
                    </a:p>
                  </a:txBody>
                  <a:tcPr/>
                </a:tc>
                <a:extLst>
                  <a:ext uri="{0D108BD9-81ED-4DB2-BD59-A6C34878D82A}">
                    <a16:rowId xmlns:a16="http://schemas.microsoft.com/office/drawing/2014/main" val="10005"/>
                  </a:ext>
                </a:extLst>
              </a:tr>
              <a:tr h="446494">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zh-CN" altLang="en-US" sz="1900" b="1" dirty="0">
                          <a:solidFill>
                            <a:schemeClr val="bg1">
                              <a:lumMod val="75000"/>
                            </a:schemeClr>
                          </a:solidFill>
                          <a:latin typeface="+mj-ea"/>
                          <a:ea typeface="+mj-ea"/>
                        </a:rPr>
                        <a:t>根据课堂提供的实训项目过程最佳实践，能够组织符合自己情况的项目实践</a:t>
                      </a:r>
                    </a:p>
                  </a:txBody>
                  <a:tcPr/>
                </a:tc>
                <a:extLst>
                  <a:ext uri="{0D108BD9-81ED-4DB2-BD59-A6C34878D82A}">
                    <a16:rowId xmlns:a16="http://schemas.microsoft.com/office/drawing/2014/main" val="10006"/>
                  </a:ext>
                </a:extLst>
              </a:tr>
              <a:tr h="446494">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zh-CN" altLang="en-US" sz="1900" b="0" dirty="0">
                          <a:solidFill>
                            <a:schemeClr val="bg1">
                              <a:lumMod val="75000"/>
                            </a:schemeClr>
                          </a:solidFill>
                          <a:latin typeface="+mj-ea"/>
                          <a:ea typeface="+mj-ea"/>
                        </a:rPr>
                        <a:t>完成本课程要求的实训项目任务内容和目标</a:t>
                      </a:r>
                    </a:p>
                  </a:txBody>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4.2.8. </a:t>
            </a:r>
            <a:r>
              <a:rPr lang="zh-CN" altLang="en-US" dirty="0"/>
              <a:t>分别添加其他相关的视图</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76" y="1142691"/>
            <a:ext cx="4857750"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856" y="1368321"/>
            <a:ext cx="4857750"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6951" y="1686603"/>
            <a:ext cx="4848225"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4184" y="1943101"/>
            <a:ext cx="484822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511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additive="base">
                                        <p:cTn id="7" dur="500" fill="hold"/>
                                        <p:tgtEl>
                                          <p:spTgt spid="12291"/>
                                        </p:tgtEl>
                                        <p:attrNameLst>
                                          <p:attrName>ppt_x</p:attrName>
                                        </p:attrNameLst>
                                      </p:cBhvr>
                                      <p:tavLst>
                                        <p:tav tm="0">
                                          <p:val>
                                            <p:strVal val="#ppt_x"/>
                                          </p:val>
                                        </p:tav>
                                        <p:tav tm="100000">
                                          <p:val>
                                            <p:strVal val="#ppt_x"/>
                                          </p:val>
                                        </p:tav>
                                      </p:tavLst>
                                    </p:anim>
                                    <p:anim calcmode="lin" valueType="num">
                                      <p:cBhvr additive="base">
                                        <p:cTn id="8"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2"/>
                                        </p:tgtEl>
                                        <p:attrNameLst>
                                          <p:attrName>style.visibility</p:attrName>
                                        </p:attrNameLst>
                                      </p:cBhvr>
                                      <p:to>
                                        <p:strVal val="visible"/>
                                      </p:to>
                                    </p:set>
                                    <p:anim calcmode="lin" valueType="num">
                                      <p:cBhvr additive="base">
                                        <p:cTn id="13" dur="500" fill="hold"/>
                                        <p:tgtEl>
                                          <p:spTgt spid="12292"/>
                                        </p:tgtEl>
                                        <p:attrNameLst>
                                          <p:attrName>ppt_x</p:attrName>
                                        </p:attrNameLst>
                                      </p:cBhvr>
                                      <p:tavLst>
                                        <p:tav tm="0">
                                          <p:val>
                                            <p:strVal val="#ppt_x"/>
                                          </p:val>
                                        </p:tav>
                                        <p:tav tm="100000">
                                          <p:val>
                                            <p:strVal val="#ppt_x"/>
                                          </p:val>
                                        </p:tav>
                                      </p:tavLst>
                                    </p:anim>
                                    <p:anim calcmode="lin" valueType="num">
                                      <p:cBhvr additive="base">
                                        <p:cTn id="14"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93"/>
                                        </p:tgtEl>
                                        <p:attrNameLst>
                                          <p:attrName>style.visibility</p:attrName>
                                        </p:attrNameLst>
                                      </p:cBhvr>
                                      <p:to>
                                        <p:strVal val="visible"/>
                                      </p:to>
                                    </p:set>
                                    <p:anim calcmode="lin" valueType="num">
                                      <p:cBhvr additive="base">
                                        <p:cTn id="19" dur="500" fill="hold"/>
                                        <p:tgtEl>
                                          <p:spTgt spid="12293"/>
                                        </p:tgtEl>
                                        <p:attrNameLst>
                                          <p:attrName>ppt_x</p:attrName>
                                        </p:attrNameLst>
                                      </p:cBhvr>
                                      <p:tavLst>
                                        <p:tav tm="0">
                                          <p:val>
                                            <p:strVal val="#ppt_x"/>
                                          </p:val>
                                        </p:tav>
                                        <p:tav tm="100000">
                                          <p:val>
                                            <p:strVal val="#ppt_x"/>
                                          </p:val>
                                        </p:tav>
                                      </p:tavLst>
                                    </p:anim>
                                    <p:anim calcmode="lin" valueType="num">
                                      <p:cBhvr additive="base">
                                        <p:cTn id="20"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4.2.9. </a:t>
            </a:r>
            <a:r>
              <a:rPr lang="zh-CN" altLang="en-US" dirty="0"/>
              <a:t>运行的结果</a:t>
            </a:r>
          </a:p>
        </p:txBody>
      </p:sp>
      <p:pic>
        <p:nvPicPr>
          <p:cNvPr id="4" name="图片 3">
            <a:extLst>
              <a:ext uri="{FF2B5EF4-FFF2-40B4-BE49-F238E27FC236}">
                <a16:creationId xmlns:a16="http://schemas.microsoft.com/office/drawing/2014/main" id="{5FBC046F-8248-4554-ADF9-80BF879F75D3}"/>
              </a:ext>
            </a:extLst>
          </p:cNvPr>
          <p:cNvPicPr>
            <a:picLocks noChangeAspect="1"/>
          </p:cNvPicPr>
          <p:nvPr/>
        </p:nvPicPr>
        <p:blipFill>
          <a:blip r:embed="rId2"/>
          <a:stretch>
            <a:fillRect/>
          </a:stretch>
        </p:blipFill>
        <p:spPr>
          <a:xfrm>
            <a:off x="285750" y="1110735"/>
            <a:ext cx="8550596" cy="5250988"/>
          </a:xfrm>
          <a:prstGeom prst="rect">
            <a:avLst/>
          </a:prstGeom>
        </p:spPr>
      </p:pic>
    </p:spTree>
    <p:extLst>
      <p:ext uri="{BB962C8B-B14F-4D97-AF65-F5344CB8AC3E}">
        <p14:creationId xmlns:p14="http://schemas.microsoft.com/office/powerpoint/2010/main" val="36546572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Model-View-Controller </a:t>
            </a:r>
            <a:r>
              <a:rPr lang="zh-CN" altLang="en-US" dirty="0"/>
              <a:t>交互机制的一般说明</a:t>
            </a:r>
          </a:p>
        </p:txBody>
      </p:sp>
      <p:graphicFrame>
        <p:nvGraphicFramePr>
          <p:cNvPr id="3" name="表格 2"/>
          <p:cNvGraphicFramePr>
            <a:graphicFrameLocks noGrp="1"/>
          </p:cNvGraphicFramePr>
          <p:nvPr>
            <p:extLst>
              <p:ext uri="{D42A27DB-BD31-4B8C-83A1-F6EECF244321}">
                <p14:modId xmlns:p14="http://schemas.microsoft.com/office/powerpoint/2010/main" val="5533080"/>
              </p:ext>
            </p:extLst>
          </p:nvPr>
        </p:nvGraphicFramePr>
        <p:xfrm>
          <a:off x="291811" y="1368711"/>
          <a:ext cx="8449055" cy="2743200"/>
        </p:xfrm>
        <a:graphic>
          <a:graphicData uri="http://schemas.openxmlformats.org/drawingml/2006/table">
            <a:tbl>
              <a:tblPr firstRow="1" bandRow="1">
                <a:effectLst/>
                <a:tableStyleId>{5C22544A-7EE6-4342-B048-85BDC9FD1C3A}</a:tableStyleId>
              </a:tblPr>
              <a:tblGrid>
                <a:gridCol w="563212">
                  <a:extLst>
                    <a:ext uri="{9D8B030D-6E8A-4147-A177-3AD203B41FA5}">
                      <a16:colId xmlns:a16="http://schemas.microsoft.com/office/drawing/2014/main" val="20000"/>
                    </a:ext>
                  </a:extLst>
                </a:gridCol>
                <a:gridCol w="7885843">
                  <a:extLst>
                    <a:ext uri="{9D8B030D-6E8A-4147-A177-3AD203B41FA5}">
                      <a16:colId xmlns:a16="http://schemas.microsoft.com/office/drawing/2014/main" val="20001"/>
                    </a:ext>
                  </a:extLst>
                </a:gridCol>
              </a:tblGrid>
              <a:tr h="401767">
                <a:tc>
                  <a:txBody>
                    <a:bodyPr/>
                    <a:lstStyle/>
                    <a:p>
                      <a:pPr algn="r">
                        <a:lnSpc>
                          <a:spcPct val="150000"/>
                        </a:lnSpc>
                      </a:pP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 </a:t>
                      </a:r>
                      <a:r>
                        <a:rPr lang="en-US" altLang="zh-CN" sz="1600" b="0" dirty="0" err="1">
                          <a:solidFill>
                            <a:schemeClr val="bg1">
                              <a:lumMod val="50000"/>
                            </a:schemeClr>
                          </a:solidFill>
                          <a:latin typeface="+mj-ea"/>
                          <a:ea typeface="+mj-ea"/>
                        </a:rPr>
                        <a:t>ASP.Net</a:t>
                      </a:r>
                      <a:r>
                        <a:rPr lang="en-US" altLang="zh-CN" sz="1600" b="0" dirty="0">
                          <a:solidFill>
                            <a:schemeClr val="bg1">
                              <a:lumMod val="50000"/>
                            </a:schemeClr>
                          </a:solidFill>
                          <a:latin typeface="+mj-ea"/>
                          <a:ea typeface="+mj-ea"/>
                        </a:rPr>
                        <a:t> MVC </a:t>
                      </a:r>
                      <a:r>
                        <a:rPr lang="zh-CN" altLang="en-US" sz="1600" b="0" dirty="0">
                          <a:solidFill>
                            <a:schemeClr val="bg1">
                              <a:lumMod val="50000"/>
                            </a:schemeClr>
                          </a:solidFill>
                          <a:latin typeface="+mj-ea"/>
                          <a:ea typeface="+mj-ea"/>
                        </a:rPr>
                        <a:t>中，</a:t>
                      </a:r>
                      <a:r>
                        <a:rPr lang="en-US" altLang="zh-CN" sz="1600" b="0" dirty="0">
                          <a:solidFill>
                            <a:schemeClr val="bg1">
                              <a:lumMod val="50000"/>
                            </a:schemeClr>
                          </a:solidFill>
                          <a:latin typeface="+mj-ea"/>
                          <a:ea typeface="+mj-ea"/>
                        </a:rPr>
                        <a:t>URLs</a:t>
                      </a:r>
                      <a:r>
                        <a:rPr lang="zh-CN" altLang="en-US" sz="1600" b="0" dirty="0">
                          <a:solidFill>
                            <a:schemeClr val="bg1">
                              <a:lumMod val="50000"/>
                            </a:schemeClr>
                          </a:solidFill>
                          <a:latin typeface="+mj-ea"/>
                          <a:ea typeface="+mj-ea"/>
                        </a:rPr>
                        <a:t>是如何与服务器资源关联的？</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lnSpc>
                          <a:spcPct val="150000"/>
                        </a:lnSpc>
                      </a:pP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 </a:t>
                      </a:r>
                      <a:r>
                        <a:rPr lang="en-US" altLang="zh-CN" sz="1600" b="0" dirty="0" err="1">
                          <a:solidFill>
                            <a:schemeClr val="bg1">
                              <a:lumMod val="50000"/>
                            </a:schemeClr>
                          </a:solidFill>
                          <a:latin typeface="+mj-ea"/>
                          <a:ea typeface="+mj-ea"/>
                        </a:rPr>
                        <a:t>ASP.Net</a:t>
                      </a:r>
                      <a:r>
                        <a:rPr lang="en-US" altLang="zh-CN" sz="1600" b="0" dirty="0">
                          <a:solidFill>
                            <a:schemeClr val="bg1">
                              <a:lumMod val="50000"/>
                            </a:schemeClr>
                          </a:solidFill>
                          <a:latin typeface="+mj-ea"/>
                          <a:ea typeface="+mj-ea"/>
                        </a:rPr>
                        <a:t> MVC </a:t>
                      </a:r>
                      <a:r>
                        <a:rPr lang="zh-CN" altLang="en-US" sz="1600" b="0" dirty="0">
                          <a:solidFill>
                            <a:schemeClr val="bg1">
                              <a:lumMod val="50000"/>
                            </a:schemeClr>
                          </a:solidFill>
                          <a:latin typeface="+mj-ea"/>
                          <a:ea typeface="+mj-ea"/>
                        </a:rPr>
                        <a:t>中，</a:t>
                      </a:r>
                      <a:r>
                        <a:rPr lang="en-US" altLang="zh-CN" sz="1600" b="0" dirty="0">
                          <a:solidFill>
                            <a:schemeClr val="bg1">
                              <a:lumMod val="50000"/>
                            </a:schemeClr>
                          </a:solidFill>
                          <a:latin typeface="+mj-ea"/>
                          <a:ea typeface="+mj-ea"/>
                        </a:rPr>
                        <a:t>Model</a:t>
                      </a:r>
                      <a:r>
                        <a:rPr lang="zh-CN" altLang="en-US" sz="1600" b="0" dirty="0">
                          <a:solidFill>
                            <a:schemeClr val="bg1">
                              <a:lumMod val="50000"/>
                            </a:schemeClr>
                          </a:solidFill>
                          <a:latin typeface="+mj-ea"/>
                          <a:ea typeface="+mj-ea"/>
                        </a:rPr>
                        <a:t>、</a:t>
                      </a:r>
                      <a:r>
                        <a:rPr lang="en-US" altLang="zh-CN" sz="1600" b="0" dirty="0">
                          <a:solidFill>
                            <a:schemeClr val="bg1">
                              <a:lumMod val="50000"/>
                            </a:schemeClr>
                          </a:solidFill>
                          <a:latin typeface="+mj-ea"/>
                          <a:ea typeface="+mj-ea"/>
                        </a:rPr>
                        <a:t>View</a:t>
                      </a:r>
                      <a:r>
                        <a:rPr lang="zh-CN" altLang="en-US" sz="1600" b="0" dirty="0">
                          <a:solidFill>
                            <a:schemeClr val="bg1">
                              <a:lumMod val="50000"/>
                            </a:schemeClr>
                          </a:solidFill>
                          <a:latin typeface="+mj-ea"/>
                          <a:ea typeface="+mj-ea"/>
                        </a:rPr>
                        <a:t>和</a:t>
                      </a:r>
                      <a:r>
                        <a:rPr lang="en-US" altLang="zh-CN" sz="1600" b="0" dirty="0">
                          <a:solidFill>
                            <a:schemeClr val="bg1">
                              <a:lumMod val="50000"/>
                            </a:schemeClr>
                          </a:solidFill>
                          <a:latin typeface="+mj-ea"/>
                          <a:ea typeface="+mj-ea"/>
                        </a:rPr>
                        <a:t>Controller </a:t>
                      </a:r>
                      <a:r>
                        <a:rPr lang="zh-CN" altLang="en-US" sz="1600" b="0" dirty="0">
                          <a:solidFill>
                            <a:schemeClr val="bg1">
                              <a:lumMod val="50000"/>
                            </a:schemeClr>
                          </a:solidFill>
                          <a:latin typeface="+mj-ea"/>
                          <a:ea typeface="+mj-ea"/>
                        </a:rPr>
                        <a:t>分别是什么？它们是如何实现的？</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lnSpc>
                          <a:spcPct val="150000"/>
                        </a:lnSpc>
                      </a:pP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数据是如何在 </a:t>
                      </a:r>
                      <a:r>
                        <a:rPr lang="en-US" altLang="zh-CN" sz="1600" b="0" kern="1200" dirty="0">
                          <a:solidFill>
                            <a:schemeClr val="bg1">
                              <a:lumMod val="50000"/>
                            </a:schemeClr>
                          </a:solidFill>
                          <a:latin typeface="+mj-ea"/>
                          <a:ea typeface="+mn-ea"/>
                          <a:cs typeface="+mn-cs"/>
                        </a:rPr>
                        <a:t>Model</a:t>
                      </a:r>
                      <a:r>
                        <a:rPr lang="zh-CN" altLang="en-US" sz="1600" b="0" kern="1200" dirty="0">
                          <a:solidFill>
                            <a:schemeClr val="bg1">
                              <a:lumMod val="50000"/>
                            </a:schemeClr>
                          </a:solidFill>
                          <a:latin typeface="+mj-ea"/>
                          <a:ea typeface="+mn-ea"/>
                          <a:cs typeface="+mn-cs"/>
                        </a:rPr>
                        <a:t>、</a:t>
                      </a:r>
                      <a:r>
                        <a:rPr lang="en-US" altLang="zh-CN" sz="1600" b="0" kern="1200" dirty="0">
                          <a:solidFill>
                            <a:schemeClr val="bg1">
                              <a:lumMod val="50000"/>
                            </a:schemeClr>
                          </a:solidFill>
                          <a:latin typeface="+mj-ea"/>
                          <a:ea typeface="+mn-ea"/>
                          <a:cs typeface="+mn-cs"/>
                        </a:rPr>
                        <a:t>View</a:t>
                      </a:r>
                      <a:r>
                        <a:rPr lang="zh-CN" altLang="en-US" sz="1600" b="0" kern="1200" dirty="0">
                          <a:solidFill>
                            <a:schemeClr val="bg1">
                              <a:lumMod val="50000"/>
                            </a:schemeClr>
                          </a:solidFill>
                          <a:latin typeface="+mj-ea"/>
                          <a:ea typeface="+mn-ea"/>
                          <a:cs typeface="+mn-cs"/>
                        </a:rPr>
                        <a:t>和</a:t>
                      </a:r>
                      <a:r>
                        <a:rPr lang="en-US" altLang="zh-CN" sz="1600" b="0" kern="1200" dirty="0">
                          <a:solidFill>
                            <a:schemeClr val="bg1">
                              <a:lumMod val="50000"/>
                            </a:schemeClr>
                          </a:solidFill>
                          <a:latin typeface="+mj-ea"/>
                          <a:ea typeface="+mn-ea"/>
                          <a:cs typeface="+mn-cs"/>
                        </a:rPr>
                        <a:t>Controller </a:t>
                      </a:r>
                      <a:r>
                        <a:rPr lang="zh-CN" altLang="en-US" sz="1600" b="0" kern="1200" dirty="0">
                          <a:solidFill>
                            <a:schemeClr val="bg1">
                              <a:lumMod val="50000"/>
                            </a:schemeClr>
                          </a:solidFill>
                          <a:latin typeface="+mj-ea"/>
                          <a:ea typeface="+mn-ea"/>
                          <a:cs typeface="+mn-cs"/>
                        </a:rPr>
                        <a:t>之间传递的？</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1767">
                <a:tc>
                  <a:txBody>
                    <a:bodyPr/>
                    <a:lstStyle/>
                    <a:p>
                      <a:pPr algn="r">
                        <a:lnSpc>
                          <a:spcPct val="150000"/>
                        </a:lnSpc>
                      </a:pPr>
                      <a:r>
                        <a:rPr lang="en-US" altLang="zh-CN" sz="1600" b="0" dirty="0">
                          <a:solidFill>
                            <a:schemeClr val="bg1">
                              <a:lumMod val="50000"/>
                            </a:schemeClr>
                          </a:solidFill>
                          <a:latin typeface="+mj-ea"/>
                          <a:ea typeface="+mj-ea"/>
                        </a:rPr>
                        <a:t>4.</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服务器的应用代码是如何访问通过前端页面</a:t>
                      </a:r>
                      <a:r>
                        <a:rPr lang="en-US" altLang="zh-CN" sz="1600" b="0" dirty="0">
                          <a:solidFill>
                            <a:schemeClr val="bg1">
                              <a:lumMod val="50000"/>
                            </a:schemeClr>
                          </a:solidFill>
                          <a:latin typeface="+mj-ea"/>
                          <a:ea typeface="+mj-ea"/>
                        </a:rPr>
                        <a:t>URL</a:t>
                      </a:r>
                      <a:r>
                        <a:rPr lang="zh-CN" altLang="en-US" sz="1600" b="0" dirty="0">
                          <a:solidFill>
                            <a:schemeClr val="bg1">
                              <a:lumMod val="50000"/>
                            </a:schemeClr>
                          </a:solidFill>
                          <a:latin typeface="+mj-ea"/>
                          <a:ea typeface="+mj-ea"/>
                        </a:rPr>
                        <a:t>参数和</a:t>
                      </a:r>
                      <a:r>
                        <a:rPr lang="en-US" altLang="zh-CN" sz="1600" b="0" dirty="0">
                          <a:solidFill>
                            <a:schemeClr val="bg1">
                              <a:lumMod val="50000"/>
                            </a:schemeClr>
                          </a:solidFill>
                          <a:latin typeface="+mj-ea"/>
                          <a:ea typeface="+mj-ea"/>
                        </a:rPr>
                        <a:t>Form</a:t>
                      </a:r>
                      <a:r>
                        <a:rPr lang="zh-CN" altLang="en-US" sz="1600" b="0" dirty="0">
                          <a:solidFill>
                            <a:schemeClr val="bg1">
                              <a:lumMod val="50000"/>
                            </a:schemeClr>
                          </a:solidFill>
                          <a:latin typeface="+mj-ea"/>
                          <a:ea typeface="+mj-ea"/>
                        </a:rPr>
                        <a:t>传入的数据？</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1767">
                <a:tc>
                  <a:txBody>
                    <a:bodyPr/>
                    <a:lstStyle/>
                    <a:p>
                      <a:pPr algn="r">
                        <a:lnSpc>
                          <a:spcPct val="150000"/>
                        </a:lnSpc>
                      </a:pPr>
                      <a:r>
                        <a:rPr lang="en-US" altLang="zh-CN" sz="1600" b="0" dirty="0">
                          <a:solidFill>
                            <a:schemeClr val="bg1">
                              <a:lumMod val="50000"/>
                            </a:schemeClr>
                          </a:solidFill>
                          <a:latin typeface="+mj-ea"/>
                          <a:ea typeface="+mj-ea"/>
                        </a:rPr>
                        <a:t>5.</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 </a:t>
                      </a:r>
                      <a:r>
                        <a:rPr lang="en-US" altLang="zh-CN" sz="1600" b="0" dirty="0" err="1">
                          <a:solidFill>
                            <a:schemeClr val="bg1">
                              <a:lumMod val="50000"/>
                            </a:schemeClr>
                          </a:solidFill>
                          <a:latin typeface="+mj-ea"/>
                          <a:ea typeface="+mj-ea"/>
                        </a:rPr>
                        <a:t>ASP.Net</a:t>
                      </a:r>
                      <a:r>
                        <a:rPr lang="en-US" altLang="zh-CN" sz="1600" b="0" baseline="0" dirty="0">
                          <a:solidFill>
                            <a:schemeClr val="bg1">
                              <a:lumMod val="50000"/>
                            </a:schemeClr>
                          </a:solidFill>
                          <a:latin typeface="+mj-ea"/>
                          <a:ea typeface="+mj-ea"/>
                        </a:rPr>
                        <a:t> MVC </a:t>
                      </a:r>
                      <a:r>
                        <a:rPr lang="zh-CN" altLang="en-US" sz="1600" b="0" baseline="0" dirty="0">
                          <a:solidFill>
                            <a:schemeClr val="bg1">
                              <a:lumMod val="50000"/>
                            </a:schemeClr>
                          </a:solidFill>
                          <a:latin typeface="+mj-ea"/>
                          <a:ea typeface="+mj-ea"/>
                        </a:rPr>
                        <a:t>中，如何访问</a:t>
                      </a:r>
                      <a:r>
                        <a:rPr lang="en-US" altLang="zh-CN" sz="1600" b="0" baseline="0" dirty="0">
                          <a:solidFill>
                            <a:schemeClr val="bg1">
                              <a:lumMod val="50000"/>
                            </a:schemeClr>
                          </a:solidFill>
                          <a:latin typeface="+mj-ea"/>
                          <a:ea typeface="+mj-ea"/>
                        </a:rPr>
                        <a:t>Session</a:t>
                      </a:r>
                      <a:r>
                        <a:rPr lang="zh-CN" altLang="en-US" sz="1600" b="0" baseline="0" dirty="0">
                          <a:solidFill>
                            <a:schemeClr val="bg1">
                              <a:lumMod val="50000"/>
                            </a:schemeClr>
                          </a:solidFill>
                          <a:latin typeface="+mj-ea"/>
                          <a:ea typeface="+mj-ea"/>
                        </a:rPr>
                        <a:t>数据？</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1767">
                <a:tc>
                  <a:txBody>
                    <a:bodyPr/>
                    <a:lstStyle/>
                    <a:p>
                      <a:pPr algn="r">
                        <a:lnSpc>
                          <a:spcPct val="150000"/>
                        </a:lnSpc>
                      </a:pPr>
                      <a:r>
                        <a:rPr lang="en-US" altLang="zh-CN" sz="1600" b="0" dirty="0">
                          <a:solidFill>
                            <a:schemeClr val="bg1">
                              <a:lumMod val="50000"/>
                            </a:schemeClr>
                          </a:solidFill>
                          <a:latin typeface="+mj-ea"/>
                          <a:ea typeface="+mj-ea"/>
                        </a:rPr>
                        <a:t>6.</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 </a:t>
                      </a:r>
                      <a:r>
                        <a:rPr lang="en-US" altLang="zh-CN" sz="1600" b="0" dirty="0" err="1">
                          <a:solidFill>
                            <a:schemeClr val="bg1">
                              <a:lumMod val="50000"/>
                            </a:schemeClr>
                          </a:solidFill>
                          <a:latin typeface="+mj-ea"/>
                          <a:ea typeface="+mj-ea"/>
                        </a:rPr>
                        <a:t>ASP.Net</a:t>
                      </a:r>
                      <a:r>
                        <a:rPr lang="en-US" altLang="zh-CN" sz="1600" b="0" dirty="0">
                          <a:solidFill>
                            <a:schemeClr val="bg1">
                              <a:lumMod val="50000"/>
                            </a:schemeClr>
                          </a:solidFill>
                          <a:latin typeface="+mj-ea"/>
                          <a:ea typeface="+mj-ea"/>
                        </a:rPr>
                        <a:t> MVC </a:t>
                      </a:r>
                      <a:r>
                        <a:rPr lang="zh-CN" altLang="en-US" sz="1600" b="0" dirty="0">
                          <a:solidFill>
                            <a:schemeClr val="bg1">
                              <a:lumMod val="50000"/>
                            </a:schemeClr>
                          </a:solidFill>
                          <a:latin typeface="+mj-ea"/>
                          <a:ea typeface="+mj-ea"/>
                        </a:rPr>
                        <a:t>中，如何在后台生成前端代码？</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073186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4.3.1. </a:t>
            </a:r>
            <a:r>
              <a:rPr lang="zh-CN" altLang="en-US" dirty="0"/>
              <a:t>使用模板初始化项目的内容简介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515" y="1154284"/>
            <a:ext cx="2305102" cy="547031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31" name="组合 1030"/>
          <p:cNvGrpSpPr/>
          <p:nvPr/>
        </p:nvGrpSpPr>
        <p:grpSpPr>
          <a:xfrm>
            <a:off x="938500" y="2141767"/>
            <a:ext cx="2277856" cy="390297"/>
            <a:chOff x="938500" y="2141767"/>
            <a:chExt cx="2277856" cy="390297"/>
          </a:xfrm>
        </p:grpSpPr>
        <p:sp>
          <p:nvSpPr>
            <p:cNvPr id="6" name="TextBox 5"/>
            <p:cNvSpPr txBox="1"/>
            <p:nvPr/>
          </p:nvSpPr>
          <p:spPr>
            <a:xfrm>
              <a:off x="938500" y="2224287"/>
              <a:ext cx="1441420" cy="307777"/>
            </a:xfrm>
            <a:prstGeom prst="rect">
              <a:avLst/>
            </a:prstGeom>
            <a:noFill/>
            <a:ln>
              <a:noFill/>
            </a:ln>
          </p:spPr>
          <p:txBody>
            <a:bodyPr wrap="none" rtlCol="0">
              <a:spAutoFit/>
            </a:bodyPr>
            <a:lstStyle/>
            <a:p>
              <a:pPr>
                <a:buNone/>
              </a:pPr>
              <a:r>
                <a:rPr lang="zh-CN" altLang="en-US" sz="1400" dirty="0">
                  <a:latin typeface="+mj-ea"/>
                  <a:ea typeface="+mj-ea"/>
                </a:rPr>
                <a:t>这里存放模型类</a:t>
              </a:r>
            </a:p>
          </p:txBody>
        </p:sp>
        <p:sp>
          <p:nvSpPr>
            <p:cNvPr id="10" name="TextBox 9"/>
            <p:cNvSpPr txBox="1"/>
            <p:nvPr/>
          </p:nvSpPr>
          <p:spPr>
            <a:xfrm>
              <a:off x="2871390" y="2141767"/>
              <a:ext cx="344966" cy="307777"/>
            </a:xfrm>
            <a:prstGeom prst="rect">
              <a:avLst/>
            </a:prstGeom>
            <a:noFill/>
            <a:ln>
              <a:noFill/>
            </a:ln>
          </p:spPr>
          <p:txBody>
            <a:bodyPr wrap="none" rtlCol="0">
              <a:spAutoFit/>
            </a:bodyPr>
            <a:lstStyle/>
            <a:p>
              <a:pPr>
                <a:buNone/>
              </a:pPr>
              <a:r>
                <a:rPr lang="zh-CN" altLang="en-US" sz="1400" dirty="0">
                  <a:solidFill>
                    <a:srgbClr val="FF0000"/>
                  </a:solidFill>
                  <a:latin typeface="+mj-ea"/>
                  <a:ea typeface="+mj-ea"/>
                  <a:sym typeface="Wingdings"/>
                </a:rPr>
                <a:t></a:t>
              </a:r>
              <a:endParaRPr lang="zh-CN" altLang="en-US" sz="1400" dirty="0">
                <a:solidFill>
                  <a:srgbClr val="FF0000"/>
                </a:solidFill>
                <a:latin typeface="+mj-ea"/>
                <a:ea typeface="+mj-ea"/>
              </a:endParaRPr>
            </a:p>
          </p:txBody>
        </p:sp>
        <p:cxnSp>
          <p:nvCxnSpPr>
            <p:cNvPr id="16" name="直接箭头连接符 15"/>
            <p:cNvCxnSpPr>
              <a:stCxn id="6" idx="3"/>
              <a:endCxn id="10" idx="1"/>
            </p:cNvCxnSpPr>
            <p:nvPr/>
          </p:nvCxnSpPr>
          <p:spPr>
            <a:xfrm flipV="1">
              <a:off x="2379920" y="2295656"/>
              <a:ext cx="491470" cy="825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32" name="组合 1031"/>
          <p:cNvGrpSpPr/>
          <p:nvPr/>
        </p:nvGrpSpPr>
        <p:grpSpPr>
          <a:xfrm>
            <a:off x="937025" y="1960173"/>
            <a:ext cx="2285113" cy="360482"/>
            <a:chOff x="937025" y="1960173"/>
            <a:chExt cx="2285113" cy="360482"/>
          </a:xfrm>
        </p:grpSpPr>
        <p:sp>
          <p:nvSpPr>
            <p:cNvPr id="5" name="TextBox 4"/>
            <p:cNvSpPr txBox="1"/>
            <p:nvPr/>
          </p:nvSpPr>
          <p:spPr>
            <a:xfrm>
              <a:off x="937025" y="1960173"/>
              <a:ext cx="1441420" cy="307777"/>
            </a:xfrm>
            <a:prstGeom prst="rect">
              <a:avLst/>
            </a:prstGeom>
            <a:noFill/>
            <a:ln>
              <a:noFill/>
            </a:ln>
          </p:spPr>
          <p:txBody>
            <a:bodyPr wrap="none" rtlCol="0">
              <a:spAutoFit/>
            </a:bodyPr>
            <a:lstStyle/>
            <a:p>
              <a:pPr>
                <a:buNone/>
              </a:pPr>
              <a:r>
                <a:rPr lang="zh-CN" altLang="en-US" sz="1400" dirty="0">
                  <a:latin typeface="+mj-ea"/>
                  <a:ea typeface="+mj-ea"/>
                </a:rPr>
                <a:t>这里存放控制类</a:t>
              </a:r>
            </a:p>
          </p:txBody>
        </p:sp>
        <p:sp>
          <p:nvSpPr>
            <p:cNvPr id="11" name="TextBox 10"/>
            <p:cNvSpPr txBox="1"/>
            <p:nvPr/>
          </p:nvSpPr>
          <p:spPr>
            <a:xfrm>
              <a:off x="2877172" y="2012878"/>
              <a:ext cx="344966" cy="307777"/>
            </a:xfrm>
            <a:prstGeom prst="rect">
              <a:avLst/>
            </a:prstGeom>
            <a:noFill/>
            <a:ln>
              <a:noFill/>
            </a:ln>
          </p:spPr>
          <p:txBody>
            <a:bodyPr wrap="none" rtlCol="0">
              <a:spAutoFit/>
            </a:bodyPr>
            <a:lstStyle/>
            <a:p>
              <a:pPr>
                <a:buNone/>
              </a:pPr>
              <a:r>
                <a:rPr lang="zh-CN" altLang="en-US" sz="1400" dirty="0">
                  <a:solidFill>
                    <a:srgbClr val="FF0000"/>
                  </a:solidFill>
                  <a:latin typeface="+mj-ea"/>
                  <a:ea typeface="+mj-ea"/>
                  <a:sym typeface="Wingdings"/>
                </a:rPr>
                <a:t></a:t>
              </a:r>
              <a:endParaRPr lang="zh-CN" altLang="en-US" sz="1400" dirty="0">
                <a:solidFill>
                  <a:srgbClr val="FF0000"/>
                </a:solidFill>
                <a:latin typeface="+mj-ea"/>
                <a:ea typeface="+mj-ea"/>
              </a:endParaRPr>
            </a:p>
          </p:txBody>
        </p:sp>
        <p:cxnSp>
          <p:nvCxnSpPr>
            <p:cNvPr id="21" name="直接箭头连接符 20"/>
            <p:cNvCxnSpPr>
              <a:stCxn id="5" idx="3"/>
              <a:endCxn id="11" idx="1"/>
            </p:cNvCxnSpPr>
            <p:nvPr/>
          </p:nvCxnSpPr>
          <p:spPr>
            <a:xfrm>
              <a:off x="2378445" y="2114062"/>
              <a:ext cx="498727" cy="52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36" name="组合 1035"/>
          <p:cNvGrpSpPr/>
          <p:nvPr/>
        </p:nvGrpSpPr>
        <p:grpSpPr>
          <a:xfrm>
            <a:off x="3877346" y="1535429"/>
            <a:ext cx="4259727" cy="307777"/>
            <a:chOff x="3877346" y="1535429"/>
            <a:chExt cx="4259727" cy="307777"/>
          </a:xfrm>
        </p:grpSpPr>
        <p:sp>
          <p:nvSpPr>
            <p:cNvPr id="3" name="TextBox 2"/>
            <p:cNvSpPr txBox="1"/>
            <p:nvPr/>
          </p:nvSpPr>
          <p:spPr>
            <a:xfrm>
              <a:off x="5618435" y="1535429"/>
              <a:ext cx="2518638" cy="307777"/>
            </a:xfrm>
            <a:prstGeom prst="rect">
              <a:avLst/>
            </a:prstGeom>
            <a:noFill/>
            <a:ln>
              <a:noFill/>
            </a:ln>
          </p:spPr>
          <p:txBody>
            <a:bodyPr wrap="none" rtlCol="0">
              <a:spAutoFit/>
            </a:bodyPr>
            <a:lstStyle/>
            <a:p>
              <a:pPr>
                <a:buNone/>
              </a:pPr>
              <a:r>
                <a:rPr lang="zh-CN" altLang="en-US" sz="1400" dirty="0">
                  <a:latin typeface="+mj-ea"/>
                  <a:ea typeface="+mj-ea"/>
                </a:rPr>
                <a:t>这里存放样式表和需要的图片</a:t>
              </a:r>
            </a:p>
          </p:txBody>
        </p:sp>
        <p:sp>
          <p:nvSpPr>
            <p:cNvPr id="13" name="TextBox 12"/>
            <p:cNvSpPr txBox="1"/>
            <p:nvPr/>
          </p:nvSpPr>
          <p:spPr>
            <a:xfrm>
              <a:off x="3877346" y="1535429"/>
              <a:ext cx="344966" cy="307777"/>
            </a:xfrm>
            <a:prstGeom prst="rect">
              <a:avLst/>
            </a:prstGeom>
            <a:noFill/>
            <a:ln>
              <a:noFill/>
            </a:ln>
          </p:spPr>
          <p:txBody>
            <a:bodyPr wrap="none" rtlCol="0">
              <a:spAutoFit/>
            </a:bodyPr>
            <a:lstStyle/>
            <a:p>
              <a:pPr>
                <a:buNone/>
              </a:pPr>
              <a:r>
                <a:rPr lang="zh-CN" altLang="en-US" sz="1400" dirty="0">
                  <a:solidFill>
                    <a:srgbClr val="FF0000"/>
                  </a:solidFill>
                  <a:latin typeface="+mj-ea"/>
                  <a:ea typeface="+mj-ea"/>
                  <a:sym typeface="Wingdings"/>
                </a:rPr>
                <a:t></a:t>
              </a:r>
              <a:endParaRPr lang="zh-CN" altLang="en-US" sz="1400" dirty="0">
                <a:solidFill>
                  <a:srgbClr val="FF0000"/>
                </a:solidFill>
                <a:latin typeface="+mj-ea"/>
                <a:ea typeface="+mj-ea"/>
              </a:endParaRPr>
            </a:p>
          </p:txBody>
        </p:sp>
        <p:cxnSp>
          <p:nvCxnSpPr>
            <p:cNvPr id="24" name="直接箭头连接符 23"/>
            <p:cNvCxnSpPr>
              <a:stCxn id="3" idx="1"/>
              <a:endCxn id="13" idx="3"/>
            </p:cNvCxnSpPr>
            <p:nvPr/>
          </p:nvCxnSpPr>
          <p:spPr>
            <a:xfrm flipH="1">
              <a:off x="4222312" y="1689318"/>
              <a:ext cx="139612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34" name="组合 1033"/>
          <p:cNvGrpSpPr/>
          <p:nvPr/>
        </p:nvGrpSpPr>
        <p:grpSpPr>
          <a:xfrm>
            <a:off x="3768370" y="2152531"/>
            <a:ext cx="4734188" cy="566309"/>
            <a:chOff x="3768370" y="2152531"/>
            <a:chExt cx="4734188" cy="566309"/>
          </a:xfrm>
        </p:grpSpPr>
        <p:sp>
          <p:nvSpPr>
            <p:cNvPr id="7" name="TextBox 6"/>
            <p:cNvSpPr txBox="1"/>
            <p:nvPr/>
          </p:nvSpPr>
          <p:spPr>
            <a:xfrm>
              <a:off x="5624847" y="2152531"/>
              <a:ext cx="2877711" cy="566309"/>
            </a:xfrm>
            <a:prstGeom prst="rect">
              <a:avLst/>
            </a:prstGeom>
            <a:noFill/>
            <a:ln>
              <a:noFill/>
            </a:ln>
          </p:spPr>
          <p:txBody>
            <a:bodyPr wrap="square" rtlCol="0">
              <a:spAutoFit/>
            </a:bodyPr>
            <a:lstStyle/>
            <a:p>
              <a:pPr>
                <a:buNone/>
              </a:pPr>
              <a:r>
                <a:rPr lang="zh-CN" altLang="en-US" sz="1400" dirty="0">
                  <a:latin typeface="+mj-ea"/>
                  <a:ea typeface="+mj-ea"/>
                </a:rPr>
                <a:t>这里存放 </a:t>
              </a:r>
              <a:r>
                <a:rPr lang="en-US" altLang="zh-CN" sz="1400" dirty="0" err="1">
                  <a:latin typeface="+mj-ea"/>
                  <a:ea typeface="+mj-ea"/>
                </a:rPr>
                <a:t>jQuery</a:t>
              </a:r>
              <a:r>
                <a:rPr lang="en-US" altLang="zh-CN" sz="1400" dirty="0">
                  <a:latin typeface="+mj-ea"/>
                  <a:ea typeface="+mj-ea"/>
                </a:rPr>
                <a:t> </a:t>
              </a:r>
              <a:r>
                <a:rPr lang="zh-CN" altLang="en-US" sz="1400" dirty="0">
                  <a:latin typeface="+mj-ea"/>
                  <a:ea typeface="+mj-ea"/>
                </a:rPr>
                <a:t>类库，</a:t>
              </a:r>
              <a:r>
                <a:rPr lang="en-US" altLang="zh-CN" sz="1400" dirty="0">
                  <a:latin typeface="+mj-ea"/>
                  <a:ea typeface="+mj-ea"/>
                </a:rPr>
                <a:t>MVC3 </a:t>
              </a:r>
            </a:p>
            <a:p>
              <a:pPr>
                <a:buNone/>
              </a:pPr>
              <a:r>
                <a:rPr lang="zh-CN" altLang="en-US" sz="1400" dirty="0">
                  <a:latin typeface="+mj-ea"/>
                  <a:ea typeface="+mj-ea"/>
                </a:rPr>
                <a:t>支持的缺省</a:t>
              </a:r>
              <a:r>
                <a:rPr lang="en-US" altLang="zh-CN" sz="1400" dirty="0">
                  <a:latin typeface="+mj-ea"/>
                  <a:ea typeface="+mj-ea"/>
                </a:rPr>
                <a:t>Jscript</a:t>
              </a:r>
              <a:r>
                <a:rPr lang="zh-CN" altLang="en-US" sz="1400" dirty="0">
                  <a:latin typeface="+mj-ea"/>
                  <a:ea typeface="+mj-ea"/>
                </a:rPr>
                <a:t>类库</a:t>
              </a:r>
            </a:p>
          </p:txBody>
        </p:sp>
        <p:sp>
          <p:nvSpPr>
            <p:cNvPr id="14" name="TextBox 13"/>
            <p:cNvSpPr txBox="1"/>
            <p:nvPr/>
          </p:nvSpPr>
          <p:spPr>
            <a:xfrm>
              <a:off x="3768370" y="2281797"/>
              <a:ext cx="344966" cy="307777"/>
            </a:xfrm>
            <a:prstGeom prst="rect">
              <a:avLst/>
            </a:prstGeom>
            <a:noFill/>
            <a:ln>
              <a:noFill/>
            </a:ln>
          </p:spPr>
          <p:txBody>
            <a:bodyPr wrap="none" rtlCol="0">
              <a:spAutoFit/>
            </a:bodyPr>
            <a:lstStyle/>
            <a:p>
              <a:pPr>
                <a:buNone/>
              </a:pPr>
              <a:r>
                <a:rPr lang="zh-CN" altLang="en-US" sz="1400" dirty="0">
                  <a:solidFill>
                    <a:srgbClr val="FF0000"/>
                  </a:solidFill>
                  <a:latin typeface="+mj-ea"/>
                  <a:ea typeface="+mj-ea"/>
                  <a:sym typeface="Wingdings"/>
                </a:rPr>
                <a:t></a:t>
              </a:r>
              <a:endParaRPr lang="zh-CN" altLang="en-US" sz="1400" dirty="0">
                <a:solidFill>
                  <a:srgbClr val="FF0000"/>
                </a:solidFill>
                <a:latin typeface="+mj-ea"/>
                <a:ea typeface="+mj-ea"/>
              </a:endParaRPr>
            </a:p>
          </p:txBody>
        </p:sp>
        <p:cxnSp>
          <p:nvCxnSpPr>
            <p:cNvPr id="26" name="直接箭头连接符 25"/>
            <p:cNvCxnSpPr>
              <a:stCxn id="7" idx="1"/>
              <a:endCxn id="14" idx="3"/>
            </p:cNvCxnSpPr>
            <p:nvPr/>
          </p:nvCxnSpPr>
          <p:spPr>
            <a:xfrm flipH="1">
              <a:off x="4113336" y="2435686"/>
              <a:ext cx="151151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33" name="组合 1032"/>
          <p:cNvGrpSpPr/>
          <p:nvPr/>
        </p:nvGrpSpPr>
        <p:grpSpPr>
          <a:xfrm>
            <a:off x="997875" y="5249220"/>
            <a:ext cx="2224263" cy="312172"/>
            <a:chOff x="997875" y="5249220"/>
            <a:chExt cx="2224263" cy="312172"/>
          </a:xfrm>
        </p:grpSpPr>
        <p:sp>
          <p:nvSpPr>
            <p:cNvPr id="9" name="TextBox 8"/>
            <p:cNvSpPr txBox="1"/>
            <p:nvPr/>
          </p:nvSpPr>
          <p:spPr>
            <a:xfrm>
              <a:off x="997875" y="5249220"/>
              <a:ext cx="1319719" cy="307777"/>
            </a:xfrm>
            <a:prstGeom prst="rect">
              <a:avLst/>
            </a:prstGeom>
            <a:noFill/>
            <a:ln>
              <a:noFill/>
            </a:ln>
          </p:spPr>
          <p:txBody>
            <a:bodyPr wrap="square" rtlCol="0">
              <a:spAutoFit/>
            </a:bodyPr>
            <a:lstStyle/>
            <a:p>
              <a:pPr>
                <a:buNone/>
              </a:pPr>
              <a:r>
                <a:rPr lang="zh-CN" altLang="en-US" sz="1400" dirty="0">
                  <a:latin typeface="+mj-ea"/>
                  <a:ea typeface="+mj-ea"/>
                </a:rPr>
                <a:t>这里存放视图</a:t>
              </a:r>
            </a:p>
          </p:txBody>
        </p:sp>
        <p:sp>
          <p:nvSpPr>
            <p:cNvPr id="12" name="TextBox 11"/>
            <p:cNvSpPr txBox="1"/>
            <p:nvPr/>
          </p:nvSpPr>
          <p:spPr>
            <a:xfrm>
              <a:off x="2877172" y="5253615"/>
              <a:ext cx="344966" cy="307777"/>
            </a:xfrm>
            <a:prstGeom prst="rect">
              <a:avLst/>
            </a:prstGeom>
            <a:noFill/>
            <a:ln>
              <a:noFill/>
            </a:ln>
          </p:spPr>
          <p:txBody>
            <a:bodyPr wrap="none" rtlCol="0">
              <a:spAutoFit/>
            </a:bodyPr>
            <a:lstStyle/>
            <a:p>
              <a:pPr>
                <a:buNone/>
              </a:pPr>
              <a:r>
                <a:rPr lang="zh-CN" altLang="en-US" sz="1400" dirty="0">
                  <a:solidFill>
                    <a:srgbClr val="FF0000"/>
                  </a:solidFill>
                  <a:latin typeface="+mj-ea"/>
                  <a:ea typeface="+mj-ea"/>
                  <a:sym typeface="Wingdings"/>
                </a:rPr>
                <a:t></a:t>
              </a:r>
              <a:endParaRPr lang="zh-CN" altLang="en-US" sz="1400" dirty="0">
                <a:solidFill>
                  <a:srgbClr val="FF0000"/>
                </a:solidFill>
                <a:latin typeface="+mj-ea"/>
                <a:ea typeface="+mj-ea"/>
              </a:endParaRPr>
            </a:p>
          </p:txBody>
        </p:sp>
        <p:cxnSp>
          <p:nvCxnSpPr>
            <p:cNvPr id="30" name="直接箭头连接符 29"/>
            <p:cNvCxnSpPr>
              <a:stCxn id="9" idx="3"/>
              <a:endCxn id="12" idx="1"/>
            </p:cNvCxnSpPr>
            <p:nvPr/>
          </p:nvCxnSpPr>
          <p:spPr>
            <a:xfrm>
              <a:off x="2317594" y="5403109"/>
              <a:ext cx="559578" cy="43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35" name="组合 1034"/>
          <p:cNvGrpSpPr/>
          <p:nvPr/>
        </p:nvGrpSpPr>
        <p:grpSpPr>
          <a:xfrm>
            <a:off x="3877346" y="5272970"/>
            <a:ext cx="4625212" cy="566309"/>
            <a:chOff x="3877346" y="5272970"/>
            <a:chExt cx="4625212" cy="566309"/>
          </a:xfrm>
        </p:grpSpPr>
        <p:sp>
          <p:nvSpPr>
            <p:cNvPr id="8" name="TextBox 7"/>
            <p:cNvSpPr txBox="1"/>
            <p:nvPr/>
          </p:nvSpPr>
          <p:spPr>
            <a:xfrm>
              <a:off x="5624847" y="5272970"/>
              <a:ext cx="2877711" cy="566309"/>
            </a:xfrm>
            <a:prstGeom prst="rect">
              <a:avLst/>
            </a:prstGeom>
            <a:noFill/>
            <a:ln>
              <a:noFill/>
            </a:ln>
          </p:spPr>
          <p:txBody>
            <a:bodyPr wrap="none" rtlCol="0">
              <a:spAutoFit/>
            </a:bodyPr>
            <a:lstStyle/>
            <a:p>
              <a:pPr>
                <a:buNone/>
              </a:pPr>
              <a:r>
                <a:rPr lang="zh-CN" altLang="en-US" sz="1400" dirty="0">
                  <a:latin typeface="+mj-ea"/>
                  <a:ea typeface="+mj-ea"/>
                  <a:sym typeface="Wingdings"/>
                </a:rPr>
                <a:t>缺省情况下，</a:t>
              </a:r>
              <a:r>
                <a:rPr lang="zh-CN" altLang="en-US" sz="1400" dirty="0">
                  <a:latin typeface="+mj-ea"/>
                  <a:ea typeface="+mj-ea"/>
                </a:rPr>
                <a:t>这里存放一些母版页</a:t>
              </a:r>
              <a:endParaRPr lang="en-US" altLang="zh-CN" sz="1400" dirty="0">
                <a:latin typeface="+mj-ea"/>
                <a:ea typeface="+mj-ea"/>
              </a:endParaRPr>
            </a:p>
            <a:p>
              <a:pPr>
                <a:buNone/>
              </a:pPr>
              <a:r>
                <a:rPr lang="zh-CN" altLang="en-US" sz="1400" dirty="0">
                  <a:latin typeface="+mj-ea"/>
                  <a:ea typeface="+mj-ea"/>
                </a:rPr>
                <a:t>和共享的用户控件</a:t>
              </a:r>
            </a:p>
          </p:txBody>
        </p:sp>
        <p:sp>
          <p:nvSpPr>
            <p:cNvPr id="15" name="TextBox 14"/>
            <p:cNvSpPr txBox="1"/>
            <p:nvPr/>
          </p:nvSpPr>
          <p:spPr>
            <a:xfrm>
              <a:off x="3877346" y="5403109"/>
              <a:ext cx="344966" cy="307777"/>
            </a:xfrm>
            <a:prstGeom prst="rect">
              <a:avLst/>
            </a:prstGeom>
            <a:noFill/>
            <a:ln>
              <a:noFill/>
            </a:ln>
          </p:spPr>
          <p:txBody>
            <a:bodyPr wrap="none" rtlCol="0">
              <a:spAutoFit/>
            </a:bodyPr>
            <a:lstStyle/>
            <a:p>
              <a:pPr>
                <a:buNone/>
              </a:pPr>
              <a:r>
                <a:rPr lang="zh-CN" altLang="en-US" sz="1400" dirty="0">
                  <a:solidFill>
                    <a:srgbClr val="FF0000"/>
                  </a:solidFill>
                  <a:latin typeface="+mj-ea"/>
                  <a:ea typeface="+mj-ea"/>
                  <a:sym typeface="Wingdings"/>
                </a:rPr>
                <a:t></a:t>
              </a:r>
              <a:endParaRPr lang="zh-CN" altLang="en-US" sz="1400" dirty="0">
                <a:solidFill>
                  <a:srgbClr val="FF0000"/>
                </a:solidFill>
                <a:latin typeface="+mj-ea"/>
                <a:ea typeface="+mj-ea"/>
              </a:endParaRPr>
            </a:p>
          </p:txBody>
        </p:sp>
        <p:cxnSp>
          <p:nvCxnSpPr>
            <p:cNvPr id="1027" name="直接箭头连接符 1026"/>
            <p:cNvCxnSpPr>
              <a:stCxn id="8" idx="1"/>
              <a:endCxn id="15" idx="3"/>
            </p:cNvCxnSpPr>
            <p:nvPr/>
          </p:nvCxnSpPr>
          <p:spPr>
            <a:xfrm flipH="1">
              <a:off x="4222312" y="5556125"/>
              <a:ext cx="1402535" cy="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696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anim calcmode="lin" valueType="num">
                                      <p:cBhvr additive="base">
                                        <p:cTn id="7" dur="500" fill="hold"/>
                                        <p:tgtEl>
                                          <p:spTgt spid="1031"/>
                                        </p:tgtEl>
                                        <p:attrNameLst>
                                          <p:attrName>ppt_x</p:attrName>
                                        </p:attrNameLst>
                                      </p:cBhvr>
                                      <p:tavLst>
                                        <p:tav tm="0">
                                          <p:val>
                                            <p:strVal val="#ppt_x"/>
                                          </p:val>
                                        </p:tav>
                                        <p:tav tm="100000">
                                          <p:val>
                                            <p:strVal val="#ppt_x"/>
                                          </p:val>
                                        </p:tav>
                                      </p:tavLst>
                                    </p:anim>
                                    <p:anim calcmode="lin" valueType="num">
                                      <p:cBhvr additive="base">
                                        <p:cTn id="8"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anim calcmode="lin" valueType="num">
                                      <p:cBhvr additive="base">
                                        <p:cTn id="13" dur="500" fill="hold"/>
                                        <p:tgtEl>
                                          <p:spTgt spid="1032"/>
                                        </p:tgtEl>
                                        <p:attrNameLst>
                                          <p:attrName>ppt_x</p:attrName>
                                        </p:attrNameLst>
                                      </p:cBhvr>
                                      <p:tavLst>
                                        <p:tav tm="0">
                                          <p:val>
                                            <p:strVal val="#ppt_x"/>
                                          </p:val>
                                        </p:tav>
                                        <p:tav tm="100000">
                                          <p:val>
                                            <p:strVal val="#ppt_x"/>
                                          </p:val>
                                        </p:tav>
                                      </p:tavLst>
                                    </p:anim>
                                    <p:anim calcmode="lin" valueType="num">
                                      <p:cBhvr additive="base">
                                        <p:cTn id="14"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3"/>
                                        </p:tgtEl>
                                        <p:attrNameLst>
                                          <p:attrName>style.visibility</p:attrName>
                                        </p:attrNameLst>
                                      </p:cBhvr>
                                      <p:to>
                                        <p:strVal val="visible"/>
                                      </p:to>
                                    </p:set>
                                    <p:anim calcmode="lin" valueType="num">
                                      <p:cBhvr additive="base">
                                        <p:cTn id="19" dur="500" fill="hold"/>
                                        <p:tgtEl>
                                          <p:spTgt spid="1033"/>
                                        </p:tgtEl>
                                        <p:attrNameLst>
                                          <p:attrName>ppt_x</p:attrName>
                                        </p:attrNameLst>
                                      </p:cBhvr>
                                      <p:tavLst>
                                        <p:tav tm="0">
                                          <p:val>
                                            <p:strVal val="#ppt_x"/>
                                          </p:val>
                                        </p:tav>
                                        <p:tav tm="100000">
                                          <p:val>
                                            <p:strVal val="#ppt_x"/>
                                          </p:val>
                                        </p:tav>
                                      </p:tavLst>
                                    </p:anim>
                                    <p:anim calcmode="lin" valueType="num">
                                      <p:cBhvr additive="base">
                                        <p:cTn id="20"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4"/>
                                        </p:tgtEl>
                                        <p:attrNameLst>
                                          <p:attrName>style.visibility</p:attrName>
                                        </p:attrNameLst>
                                      </p:cBhvr>
                                      <p:to>
                                        <p:strVal val="visible"/>
                                      </p:to>
                                    </p:set>
                                    <p:anim calcmode="lin" valueType="num">
                                      <p:cBhvr additive="base">
                                        <p:cTn id="25" dur="500" fill="hold"/>
                                        <p:tgtEl>
                                          <p:spTgt spid="1034"/>
                                        </p:tgtEl>
                                        <p:attrNameLst>
                                          <p:attrName>ppt_x</p:attrName>
                                        </p:attrNameLst>
                                      </p:cBhvr>
                                      <p:tavLst>
                                        <p:tav tm="0">
                                          <p:val>
                                            <p:strVal val="#ppt_x"/>
                                          </p:val>
                                        </p:tav>
                                        <p:tav tm="100000">
                                          <p:val>
                                            <p:strVal val="#ppt_x"/>
                                          </p:val>
                                        </p:tav>
                                      </p:tavLst>
                                    </p:anim>
                                    <p:anim calcmode="lin" valueType="num">
                                      <p:cBhvr additive="base">
                                        <p:cTn id="26"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35"/>
                                        </p:tgtEl>
                                        <p:attrNameLst>
                                          <p:attrName>style.visibility</p:attrName>
                                        </p:attrNameLst>
                                      </p:cBhvr>
                                      <p:to>
                                        <p:strVal val="visible"/>
                                      </p:to>
                                    </p:set>
                                    <p:anim calcmode="lin" valueType="num">
                                      <p:cBhvr additive="base">
                                        <p:cTn id="31" dur="500" fill="hold"/>
                                        <p:tgtEl>
                                          <p:spTgt spid="1035"/>
                                        </p:tgtEl>
                                        <p:attrNameLst>
                                          <p:attrName>ppt_x</p:attrName>
                                        </p:attrNameLst>
                                      </p:cBhvr>
                                      <p:tavLst>
                                        <p:tav tm="0">
                                          <p:val>
                                            <p:strVal val="#ppt_x"/>
                                          </p:val>
                                        </p:tav>
                                        <p:tav tm="100000">
                                          <p:val>
                                            <p:strVal val="#ppt_x"/>
                                          </p:val>
                                        </p:tav>
                                      </p:tavLst>
                                    </p:anim>
                                    <p:anim calcmode="lin" valueType="num">
                                      <p:cBhvr additive="base">
                                        <p:cTn id="32" dur="500" fill="hold"/>
                                        <p:tgtEl>
                                          <p:spTgt spid="103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6"/>
                                        </p:tgtEl>
                                        <p:attrNameLst>
                                          <p:attrName>style.visibility</p:attrName>
                                        </p:attrNameLst>
                                      </p:cBhvr>
                                      <p:to>
                                        <p:strVal val="visible"/>
                                      </p:to>
                                    </p:set>
                                    <p:anim calcmode="lin" valueType="num">
                                      <p:cBhvr additive="base">
                                        <p:cTn id="37" dur="500" fill="hold"/>
                                        <p:tgtEl>
                                          <p:spTgt spid="1036"/>
                                        </p:tgtEl>
                                        <p:attrNameLst>
                                          <p:attrName>ppt_x</p:attrName>
                                        </p:attrNameLst>
                                      </p:cBhvr>
                                      <p:tavLst>
                                        <p:tav tm="0">
                                          <p:val>
                                            <p:strVal val="#ppt_x"/>
                                          </p:val>
                                        </p:tav>
                                        <p:tav tm="100000">
                                          <p:val>
                                            <p:strVal val="#ppt_x"/>
                                          </p:val>
                                        </p:tav>
                                      </p:tavLst>
                                    </p:anim>
                                    <p:anim calcmode="lin" valueType="num">
                                      <p:cBhvr additive="base">
                                        <p:cTn id="38"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4.3.2. </a:t>
            </a:r>
            <a:r>
              <a:rPr lang="zh-CN" altLang="en-US" dirty="0"/>
              <a:t>配置 </a:t>
            </a:r>
            <a:r>
              <a:rPr lang="en-US" altLang="zh-CN" dirty="0" err="1"/>
              <a:t>Web.config</a:t>
            </a:r>
            <a:endParaRPr lang="zh-CN" altLang="en-US" dirty="0"/>
          </a:p>
        </p:txBody>
      </p:sp>
      <p:sp>
        <p:nvSpPr>
          <p:cNvPr id="3" name="TextBox 2"/>
          <p:cNvSpPr txBox="1"/>
          <p:nvPr/>
        </p:nvSpPr>
        <p:spPr>
          <a:xfrm>
            <a:off x="344385" y="1096118"/>
            <a:ext cx="7853472" cy="307777"/>
          </a:xfrm>
          <a:prstGeom prst="rect">
            <a:avLst/>
          </a:prstGeom>
          <a:noFill/>
          <a:ln>
            <a:noFill/>
          </a:ln>
        </p:spPr>
        <p:txBody>
          <a:bodyPr wrap="square" rtlCol="0">
            <a:spAutoFit/>
          </a:bodyPr>
          <a:lstStyle/>
          <a:p>
            <a:pPr>
              <a:buNone/>
            </a:pPr>
            <a:r>
              <a:rPr lang="zh-CN" altLang="en-US" sz="1400" dirty="0">
                <a:latin typeface="+mj-ea"/>
                <a:ea typeface="+mj-ea"/>
              </a:rPr>
              <a:t>说明：这里做的配置，主要是为了演示在 </a:t>
            </a:r>
            <a:r>
              <a:rPr lang="en-US" altLang="zh-CN" sz="1400" dirty="0">
                <a:latin typeface="+mj-ea"/>
                <a:ea typeface="+mj-ea"/>
              </a:rPr>
              <a:t>MVC </a:t>
            </a:r>
            <a:r>
              <a:rPr lang="zh-CN" altLang="en-US" sz="1400" dirty="0">
                <a:latin typeface="+mj-ea"/>
                <a:ea typeface="+mj-ea"/>
              </a:rPr>
              <a:t>程序中，如何读取其中的数据。</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36" y="1392020"/>
            <a:ext cx="6931708" cy="524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61153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81" y="1111529"/>
            <a:ext cx="8360229" cy="5071872"/>
          </a:xfrm>
          <a:prstGeom prst="rect">
            <a:avLst/>
          </a:prstGeom>
          <a:noFill/>
          <a:ln w="9525">
            <a:solidFill>
              <a:srgbClr val="9999FF"/>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标题 1"/>
          <p:cNvSpPr>
            <a:spLocks noGrp="1"/>
          </p:cNvSpPr>
          <p:nvPr>
            <p:ph type="title"/>
          </p:nvPr>
        </p:nvSpPr>
        <p:spPr/>
        <p:txBody>
          <a:bodyPr/>
          <a:lstStyle/>
          <a:p>
            <a:r>
              <a:rPr lang="en-US" altLang="zh-CN" dirty="0"/>
              <a:t>4.3.3. </a:t>
            </a:r>
            <a:r>
              <a:rPr lang="zh-CN" altLang="en-US" dirty="0"/>
              <a:t>创建</a:t>
            </a:r>
            <a:r>
              <a:rPr lang="en-US" altLang="zh-CN" dirty="0"/>
              <a:t>Model</a:t>
            </a:r>
            <a:r>
              <a:rPr lang="zh-CN" altLang="en-US" dirty="0"/>
              <a:t>类</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24" y="2077813"/>
            <a:ext cx="8075221" cy="4322522"/>
          </a:xfrm>
          <a:prstGeom prst="rect">
            <a:avLst/>
          </a:prstGeom>
          <a:noFill/>
          <a:ln w="12700">
            <a:solidFill>
              <a:srgbClr val="9999FF"/>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7508" y="3024246"/>
            <a:ext cx="4981575"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119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4.3.4. </a:t>
            </a:r>
            <a:r>
              <a:rPr lang="zh-CN" altLang="en-US" dirty="0"/>
              <a:t>添加一些附加的功能</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96" y="1318158"/>
            <a:ext cx="8662590" cy="453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28109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4.3.5. </a:t>
            </a:r>
            <a:r>
              <a:rPr lang="zh-CN" altLang="en-US" dirty="0"/>
              <a:t>创建母版页</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315997"/>
            <a:ext cx="8401050"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96765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4.3.6. </a:t>
            </a:r>
            <a:r>
              <a:rPr lang="zh-CN" altLang="en-US" dirty="0"/>
              <a:t>创建</a:t>
            </a:r>
            <a:r>
              <a:rPr lang="en-US" altLang="zh-CN" dirty="0"/>
              <a:t>Controller</a:t>
            </a:r>
            <a:r>
              <a:rPr lang="zh-CN" altLang="en-US" dirty="0"/>
              <a:t>类</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54" y="1385453"/>
            <a:ext cx="8344379" cy="493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98095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4.3.7. </a:t>
            </a:r>
            <a:r>
              <a:rPr lang="zh-CN" altLang="en-US" dirty="0"/>
              <a:t>创建视图 </a:t>
            </a:r>
            <a:r>
              <a:rPr lang="en-US" altLang="zh-CN" dirty="0"/>
              <a:t>Index</a:t>
            </a:r>
            <a:r>
              <a:rPr lang="zh-CN" altLang="en-US" dirty="0"/>
              <a:t>、</a:t>
            </a:r>
            <a:r>
              <a:rPr lang="en-US" altLang="zh-CN" dirty="0" err="1"/>
              <a:t>AddStudent</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5" y="1014338"/>
            <a:ext cx="7564582" cy="5481222"/>
          </a:xfrm>
          <a:prstGeom prst="rect">
            <a:avLst/>
          </a:prstGeom>
          <a:noFill/>
          <a:ln w="9525">
            <a:solidFill>
              <a:schemeClr val="bg1">
                <a:lumMod val="50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437" y="1191676"/>
            <a:ext cx="7772400" cy="5495925"/>
          </a:xfrm>
          <a:prstGeom prst="rect">
            <a:avLst/>
          </a:prstGeom>
          <a:noFill/>
          <a:ln w="9525">
            <a:solidFill>
              <a:schemeClr val="bg1">
                <a:lumMod val="50000"/>
              </a:schemeClr>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0893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200025" y="384588"/>
            <a:ext cx="8718344"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sz="2800" dirty="0">
                <a:latin typeface="微软雅黑" pitchFamily="34" charset="-122"/>
                <a:ea typeface="微软雅黑" pitchFamily="34" charset="-122"/>
              </a:rPr>
              <a:t>系统分析与设计基础 </a:t>
            </a:r>
            <a:r>
              <a:rPr lang="en-US" altLang="zh-CN" sz="2800" dirty="0" err="1">
                <a:latin typeface="微软雅黑" pitchFamily="34" charset="-122"/>
                <a:ea typeface="微软雅黑" pitchFamily="34" charset="-122"/>
              </a:rPr>
              <a:t>ASP.Net</a:t>
            </a:r>
            <a:r>
              <a:rPr lang="en-US" altLang="zh-CN" sz="2800" dirty="0">
                <a:latin typeface="微软雅黑" pitchFamily="34" charset="-122"/>
                <a:ea typeface="微软雅黑" pitchFamily="34" charset="-122"/>
              </a:rPr>
              <a:t> MVC 5</a:t>
            </a:r>
            <a:endParaRPr lang="zh-CN" altLang="en-US" sz="2800" dirty="0">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333213764"/>
              </p:ext>
            </p:extLst>
          </p:nvPr>
        </p:nvGraphicFramePr>
        <p:xfrm>
          <a:off x="1755615" y="1291044"/>
          <a:ext cx="7011407" cy="3440600"/>
        </p:xfrm>
        <a:graphic>
          <a:graphicData uri="http://schemas.openxmlformats.org/drawingml/2006/table">
            <a:tbl>
              <a:tblPr firstRow="1" bandRow="1">
                <a:tableStyleId>{91EBBBCC-DAD2-459C-BE2E-F6DE35CF9A28}</a:tableStyleId>
              </a:tblPr>
              <a:tblGrid>
                <a:gridCol w="1086998">
                  <a:extLst>
                    <a:ext uri="{9D8B030D-6E8A-4147-A177-3AD203B41FA5}">
                      <a16:colId xmlns:a16="http://schemas.microsoft.com/office/drawing/2014/main" val="20000"/>
                    </a:ext>
                  </a:extLst>
                </a:gridCol>
                <a:gridCol w="5924409">
                  <a:extLst>
                    <a:ext uri="{9D8B030D-6E8A-4147-A177-3AD203B41FA5}">
                      <a16:colId xmlns:a16="http://schemas.microsoft.com/office/drawing/2014/main" val="20001"/>
                    </a:ext>
                  </a:extLst>
                </a:gridCol>
              </a:tblGrid>
              <a:tr h="430075">
                <a:tc>
                  <a:txBody>
                    <a:bodyPr/>
                    <a:lstStyle/>
                    <a:p>
                      <a:r>
                        <a:rPr lang="zh-CN" altLang="en-US" sz="1600" b="0" dirty="0">
                          <a:solidFill>
                            <a:schemeClr val="bg1">
                              <a:lumMod val="50000"/>
                            </a:schemeClr>
                          </a:solidFill>
                          <a:effectLst/>
                          <a:latin typeface="+mj-ea"/>
                          <a:ea typeface="+mj-ea"/>
                        </a:rPr>
                        <a:t>课程编号</a:t>
                      </a:r>
                    </a:p>
                  </a:txBody>
                  <a:tcPr/>
                </a:tc>
                <a:tc>
                  <a:txBody>
                    <a:bodyPr/>
                    <a:lstStyle/>
                    <a:p>
                      <a:r>
                        <a:rPr lang="zh-CN" altLang="en-US" sz="1600" b="0" dirty="0">
                          <a:solidFill>
                            <a:schemeClr val="bg1">
                              <a:lumMod val="50000"/>
                            </a:schemeClr>
                          </a:solidFill>
                          <a:effectLst/>
                          <a:latin typeface="+mj-ea"/>
                          <a:ea typeface="+mj-ea"/>
                        </a:rPr>
                        <a:t>内容名称</a:t>
                      </a:r>
                    </a:p>
                  </a:txBody>
                  <a:tcPr/>
                </a:tc>
                <a:extLst>
                  <a:ext uri="{0D108BD9-81ED-4DB2-BD59-A6C34878D82A}">
                    <a16:rowId xmlns:a16="http://schemas.microsoft.com/office/drawing/2014/main" val="10000"/>
                  </a:ext>
                </a:extLst>
              </a:tr>
              <a:tr h="430075">
                <a:tc>
                  <a:txBody>
                    <a:bodyPr/>
                    <a:lstStyle/>
                    <a:p>
                      <a:pPr algn="r"/>
                      <a:r>
                        <a:rPr lang="en-US" altLang="zh-CN" sz="1600" dirty="0">
                          <a:solidFill>
                            <a:schemeClr val="bg1">
                              <a:lumMod val="50000"/>
                            </a:schemeClr>
                          </a:solidFill>
                          <a:effectLst/>
                          <a:latin typeface="+mj-ea"/>
                          <a:ea typeface="+mj-ea"/>
                        </a:rPr>
                        <a:t>1.</a:t>
                      </a:r>
                      <a:endParaRPr lang="zh-CN" altLang="en-US" sz="1600" dirty="0">
                        <a:solidFill>
                          <a:schemeClr val="bg1">
                            <a:lumMod val="50000"/>
                          </a:schemeClr>
                        </a:solidFill>
                        <a:effectLst/>
                        <a:latin typeface="+mj-ea"/>
                        <a:ea typeface="+mj-ea"/>
                      </a:endParaRPr>
                    </a:p>
                  </a:txBody>
                  <a:tcPr/>
                </a:tc>
                <a:tc>
                  <a:txBody>
                    <a:bodyPr/>
                    <a:lstStyle/>
                    <a:p>
                      <a:r>
                        <a:rPr lang="en-US" altLang="zh-CN" sz="1600" dirty="0">
                          <a:solidFill>
                            <a:schemeClr val="bg1">
                              <a:lumMod val="50000"/>
                            </a:schemeClr>
                          </a:solidFill>
                          <a:effectLst/>
                          <a:latin typeface="+mj-ea"/>
                          <a:ea typeface="+mj-ea"/>
                        </a:rPr>
                        <a:t>MVC </a:t>
                      </a:r>
                      <a:r>
                        <a:rPr lang="zh-CN" altLang="en-US" sz="1600" dirty="0">
                          <a:solidFill>
                            <a:schemeClr val="bg1">
                              <a:lumMod val="50000"/>
                            </a:schemeClr>
                          </a:solidFill>
                          <a:effectLst/>
                          <a:latin typeface="+mj-ea"/>
                          <a:ea typeface="+mj-ea"/>
                        </a:rPr>
                        <a:t>基本概念</a:t>
                      </a:r>
                    </a:p>
                  </a:txBody>
                  <a:tcPr/>
                </a:tc>
                <a:extLst>
                  <a:ext uri="{0D108BD9-81ED-4DB2-BD59-A6C34878D82A}">
                    <a16:rowId xmlns:a16="http://schemas.microsoft.com/office/drawing/2014/main" val="10001"/>
                  </a:ext>
                </a:extLst>
              </a:tr>
              <a:tr h="430075">
                <a:tc>
                  <a:txBody>
                    <a:bodyPr/>
                    <a:lstStyle/>
                    <a:p>
                      <a:pPr algn="r"/>
                      <a:r>
                        <a:rPr lang="en-US" altLang="zh-CN" sz="1600" dirty="0">
                          <a:solidFill>
                            <a:schemeClr val="bg1">
                              <a:lumMod val="50000"/>
                            </a:schemeClr>
                          </a:solidFill>
                          <a:effectLst/>
                          <a:latin typeface="+mj-ea"/>
                          <a:ea typeface="+mj-ea"/>
                        </a:rPr>
                        <a:t>2.</a:t>
                      </a:r>
                      <a:endParaRPr lang="zh-CN" altLang="en-US" sz="1600" dirty="0">
                        <a:solidFill>
                          <a:schemeClr val="bg1">
                            <a:lumMod val="50000"/>
                          </a:schemeClr>
                        </a:solidFill>
                        <a:effectLst/>
                        <a:latin typeface="+mj-ea"/>
                        <a:ea typeface="+mj-ea"/>
                      </a:endParaRPr>
                    </a:p>
                  </a:txBody>
                  <a:tcPr/>
                </a:tc>
                <a:tc>
                  <a:txBody>
                    <a:bodyPr/>
                    <a:lstStyle/>
                    <a:p>
                      <a:r>
                        <a:rPr lang="zh-CN" altLang="en-US" sz="1600" dirty="0">
                          <a:solidFill>
                            <a:schemeClr val="bg1">
                              <a:lumMod val="50000"/>
                            </a:schemeClr>
                          </a:solidFill>
                          <a:effectLst/>
                          <a:latin typeface="+mj-ea"/>
                          <a:ea typeface="+mj-ea"/>
                        </a:rPr>
                        <a:t>创建第一个 </a:t>
                      </a:r>
                      <a:r>
                        <a:rPr lang="en-US" altLang="zh-CN" sz="1600" dirty="0">
                          <a:solidFill>
                            <a:schemeClr val="bg1">
                              <a:lumMod val="50000"/>
                            </a:schemeClr>
                          </a:solidFill>
                          <a:effectLst/>
                          <a:latin typeface="+mj-ea"/>
                          <a:ea typeface="+mj-ea"/>
                        </a:rPr>
                        <a:t>MVC 5 </a:t>
                      </a:r>
                      <a:r>
                        <a:rPr lang="zh-CN" altLang="en-US" sz="1600" dirty="0">
                          <a:solidFill>
                            <a:schemeClr val="bg1">
                              <a:lumMod val="50000"/>
                            </a:schemeClr>
                          </a:solidFill>
                          <a:effectLst/>
                          <a:latin typeface="+mj-ea"/>
                          <a:ea typeface="+mj-ea"/>
                        </a:rPr>
                        <a:t>应用</a:t>
                      </a:r>
                    </a:p>
                  </a:txBody>
                  <a:tcPr/>
                </a:tc>
                <a:extLst>
                  <a:ext uri="{0D108BD9-81ED-4DB2-BD59-A6C34878D82A}">
                    <a16:rowId xmlns:a16="http://schemas.microsoft.com/office/drawing/2014/main" val="10002"/>
                  </a:ext>
                </a:extLst>
              </a:tr>
              <a:tr h="430075">
                <a:tc>
                  <a:txBody>
                    <a:bodyPr/>
                    <a:lstStyle/>
                    <a:p>
                      <a:pPr algn="r"/>
                      <a:r>
                        <a:rPr lang="en-US" altLang="zh-CN" sz="1600" dirty="0">
                          <a:solidFill>
                            <a:schemeClr val="bg1">
                              <a:lumMod val="50000"/>
                            </a:schemeClr>
                          </a:solidFill>
                          <a:effectLst/>
                          <a:latin typeface="+mj-ea"/>
                          <a:ea typeface="+mj-ea"/>
                        </a:rPr>
                        <a:t>3.</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bg1">
                              <a:lumMod val="50000"/>
                            </a:schemeClr>
                          </a:solidFill>
                          <a:effectLst/>
                          <a:latin typeface="+mj-ea"/>
                          <a:ea typeface="+mj-ea"/>
                          <a:cs typeface="+mn-cs"/>
                        </a:rPr>
                        <a:t>Model-View-Controller </a:t>
                      </a:r>
                      <a:r>
                        <a:rPr lang="zh-CN" altLang="en-US" sz="1600" kern="1200" dirty="0">
                          <a:solidFill>
                            <a:schemeClr val="bg1">
                              <a:lumMod val="50000"/>
                            </a:schemeClr>
                          </a:solidFill>
                          <a:effectLst/>
                          <a:latin typeface="+mj-ea"/>
                          <a:ea typeface="+mj-ea"/>
                          <a:cs typeface="+mn-cs"/>
                        </a:rPr>
                        <a:t>交互机制的一般说明</a:t>
                      </a:r>
                    </a:p>
                  </a:txBody>
                  <a:tcPr/>
                </a:tc>
                <a:extLst>
                  <a:ext uri="{0D108BD9-81ED-4DB2-BD59-A6C34878D82A}">
                    <a16:rowId xmlns:a16="http://schemas.microsoft.com/office/drawing/2014/main" val="10003"/>
                  </a:ext>
                </a:extLst>
              </a:tr>
              <a:tr h="430075">
                <a:tc>
                  <a:txBody>
                    <a:bodyPr/>
                    <a:lstStyle/>
                    <a:p>
                      <a:pPr algn="r"/>
                      <a:r>
                        <a:rPr lang="en-US" altLang="zh-CN" sz="1600" dirty="0">
                          <a:solidFill>
                            <a:schemeClr val="bg1">
                              <a:lumMod val="50000"/>
                            </a:schemeClr>
                          </a:solidFill>
                          <a:effectLst/>
                          <a:latin typeface="+mj-ea"/>
                          <a:ea typeface="+mj-ea"/>
                        </a:rPr>
                        <a:t>4.</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bg1">
                              <a:lumMod val="50000"/>
                            </a:schemeClr>
                          </a:solidFill>
                          <a:effectLst/>
                          <a:latin typeface="+mj-ea"/>
                          <a:ea typeface="+mj-ea"/>
                          <a:cs typeface="+mn-cs"/>
                        </a:rPr>
                        <a:t>MVC 5</a:t>
                      </a:r>
                      <a:r>
                        <a:rPr lang="zh-CN" altLang="en-US" sz="1600" kern="1200" dirty="0">
                          <a:solidFill>
                            <a:schemeClr val="bg1">
                              <a:lumMod val="50000"/>
                            </a:schemeClr>
                          </a:solidFill>
                          <a:effectLst/>
                          <a:latin typeface="+mj-ea"/>
                          <a:ea typeface="+mj-ea"/>
                          <a:cs typeface="+mn-cs"/>
                        </a:rPr>
                        <a:t>和 </a:t>
                      </a:r>
                      <a:r>
                        <a:rPr lang="en-US" altLang="zh-CN" sz="1600" kern="1200" dirty="0">
                          <a:solidFill>
                            <a:schemeClr val="bg1">
                              <a:lumMod val="50000"/>
                            </a:schemeClr>
                          </a:solidFill>
                          <a:effectLst/>
                          <a:latin typeface="+mj-ea"/>
                          <a:ea typeface="+mj-ea"/>
                          <a:cs typeface="+mn-cs"/>
                        </a:rPr>
                        <a:t>EF </a:t>
                      </a:r>
                      <a:r>
                        <a:rPr lang="en-US" altLang="zh-CN" sz="1600" kern="1200" dirty="0" err="1">
                          <a:solidFill>
                            <a:schemeClr val="bg1">
                              <a:lumMod val="50000"/>
                            </a:schemeClr>
                          </a:solidFill>
                          <a:effectLst/>
                          <a:latin typeface="+mj-ea"/>
                          <a:ea typeface="+mj-ea"/>
                          <a:cs typeface="+mn-cs"/>
                        </a:rPr>
                        <a:t>CodeFirst</a:t>
                      </a:r>
                      <a:r>
                        <a:rPr lang="en-US" altLang="zh-CN" sz="1600" kern="1200" dirty="0">
                          <a:solidFill>
                            <a:schemeClr val="bg1">
                              <a:lumMod val="50000"/>
                            </a:schemeClr>
                          </a:solidFill>
                          <a:effectLst/>
                          <a:latin typeface="+mj-ea"/>
                          <a:ea typeface="+mj-ea"/>
                          <a:cs typeface="+mn-cs"/>
                        </a:rPr>
                        <a:t> </a:t>
                      </a:r>
                      <a:r>
                        <a:rPr lang="zh-CN" altLang="en-US" sz="1600" kern="1200" dirty="0">
                          <a:solidFill>
                            <a:schemeClr val="bg1">
                              <a:lumMod val="50000"/>
                            </a:schemeClr>
                          </a:solidFill>
                          <a:effectLst/>
                          <a:latin typeface="+mj-ea"/>
                          <a:ea typeface="+mj-ea"/>
                          <a:cs typeface="+mn-cs"/>
                        </a:rPr>
                        <a:t>特性的使用</a:t>
                      </a:r>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4"/>
                  </a:ext>
                </a:extLst>
              </a:tr>
              <a:tr h="430075">
                <a:tc>
                  <a:txBody>
                    <a:bodyPr/>
                    <a:lstStyle/>
                    <a:p>
                      <a:pPr algn="r"/>
                      <a:r>
                        <a:rPr lang="en-US" altLang="zh-CN" sz="1600" dirty="0">
                          <a:solidFill>
                            <a:schemeClr val="bg1">
                              <a:lumMod val="50000"/>
                            </a:schemeClr>
                          </a:solidFill>
                          <a:effectLst/>
                          <a:latin typeface="+mj-ea"/>
                          <a:ea typeface="+mj-ea"/>
                        </a:rPr>
                        <a:t>5.</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lumMod val="50000"/>
                            </a:schemeClr>
                          </a:solidFill>
                          <a:effectLst/>
                          <a:latin typeface="+mj-ea"/>
                          <a:ea typeface="+mj-ea"/>
                        </a:rPr>
                        <a:t>使用 </a:t>
                      </a:r>
                      <a:r>
                        <a:rPr lang="en-US" altLang="zh-CN" sz="1600" dirty="0">
                          <a:solidFill>
                            <a:schemeClr val="bg1">
                              <a:lumMod val="50000"/>
                            </a:schemeClr>
                          </a:solidFill>
                          <a:effectLst/>
                          <a:latin typeface="+mj-ea"/>
                          <a:ea typeface="+mj-ea"/>
                        </a:rPr>
                        <a:t>jQuery</a:t>
                      </a:r>
                      <a:r>
                        <a:rPr lang="zh-CN" altLang="en-US" sz="1600" dirty="0">
                          <a:solidFill>
                            <a:schemeClr val="bg1">
                              <a:lumMod val="50000"/>
                            </a:schemeClr>
                          </a:solidFill>
                          <a:effectLst/>
                          <a:latin typeface="+mj-ea"/>
                          <a:ea typeface="+mj-ea"/>
                        </a:rPr>
                        <a:t>和</a:t>
                      </a:r>
                      <a:r>
                        <a:rPr lang="en-US" altLang="zh-CN" sz="1600" dirty="0" err="1">
                          <a:solidFill>
                            <a:schemeClr val="bg1">
                              <a:lumMod val="50000"/>
                            </a:schemeClr>
                          </a:solidFill>
                          <a:effectLst/>
                          <a:latin typeface="+mj-ea"/>
                          <a:ea typeface="+mj-ea"/>
                        </a:rPr>
                        <a:t>BootStrap</a:t>
                      </a:r>
                      <a:endParaRPr lang="zh-CN" altLang="en-US" sz="1600" dirty="0">
                        <a:solidFill>
                          <a:schemeClr val="bg1">
                            <a:lumMod val="50000"/>
                          </a:schemeClr>
                        </a:solidFill>
                        <a:effectLst/>
                        <a:latin typeface="+mj-ea"/>
                        <a:ea typeface="+mj-ea"/>
                      </a:endParaRPr>
                    </a:p>
                  </a:txBody>
                  <a:tcPr/>
                </a:tc>
                <a:extLst>
                  <a:ext uri="{0D108BD9-81ED-4DB2-BD59-A6C34878D82A}">
                    <a16:rowId xmlns:a16="http://schemas.microsoft.com/office/drawing/2014/main" val="10005"/>
                  </a:ext>
                </a:extLst>
              </a:tr>
              <a:tr h="430075">
                <a:tc>
                  <a:txBody>
                    <a:bodyPr/>
                    <a:lstStyle/>
                    <a:p>
                      <a:pPr algn="r"/>
                      <a:r>
                        <a:rPr lang="en-US" altLang="zh-CN" sz="1600" dirty="0">
                          <a:solidFill>
                            <a:schemeClr val="bg1">
                              <a:lumMod val="50000"/>
                            </a:schemeClr>
                          </a:solidFill>
                          <a:effectLst/>
                          <a:latin typeface="+mj-ea"/>
                          <a:ea typeface="+mj-ea"/>
                        </a:rPr>
                        <a:t>6.</a:t>
                      </a:r>
                      <a:endParaRPr lang="zh-CN" altLang="en-US" sz="1600" dirty="0">
                        <a:solidFill>
                          <a:schemeClr val="bg1">
                            <a:lumMod val="50000"/>
                          </a:schemeClr>
                        </a:solidFill>
                        <a:effectLst/>
                        <a:latin typeface="+mj-ea"/>
                        <a:ea typeface="+mj-ea"/>
                      </a:endParaRPr>
                    </a:p>
                  </a:txBody>
                  <a:tcPr/>
                </a:tc>
                <a:tc>
                  <a:txBody>
                    <a:bodyPr/>
                    <a:lstStyle/>
                    <a:p>
                      <a:r>
                        <a:rPr lang="zh-CN" altLang="en-US" sz="1600" dirty="0">
                          <a:solidFill>
                            <a:schemeClr val="bg1">
                              <a:lumMod val="50000"/>
                            </a:schemeClr>
                          </a:solidFill>
                          <a:effectLst/>
                          <a:latin typeface="+mj-ea"/>
                          <a:ea typeface="+mj-ea"/>
                        </a:rPr>
                        <a:t>应用 </a:t>
                      </a:r>
                      <a:r>
                        <a:rPr lang="en-US" altLang="zh-CN" sz="1600" dirty="0">
                          <a:solidFill>
                            <a:schemeClr val="bg1">
                              <a:lumMod val="50000"/>
                            </a:schemeClr>
                          </a:solidFill>
                          <a:effectLst/>
                          <a:latin typeface="+mj-ea"/>
                          <a:ea typeface="+mj-ea"/>
                        </a:rPr>
                        <a:t>MVC 5</a:t>
                      </a:r>
                      <a:r>
                        <a:rPr lang="zh-CN" altLang="en-US" sz="1600" dirty="0">
                          <a:solidFill>
                            <a:schemeClr val="bg1">
                              <a:lumMod val="50000"/>
                            </a:schemeClr>
                          </a:solidFill>
                          <a:effectLst/>
                          <a:latin typeface="+mj-ea"/>
                          <a:ea typeface="+mj-ea"/>
                        </a:rPr>
                        <a:t>框架的设计方法</a:t>
                      </a:r>
                    </a:p>
                  </a:txBody>
                  <a:tcPr/>
                </a:tc>
                <a:extLst>
                  <a:ext uri="{0D108BD9-81ED-4DB2-BD59-A6C34878D82A}">
                    <a16:rowId xmlns:a16="http://schemas.microsoft.com/office/drawing/2014/main" val="10006"/>
                  </a:ext>
                </a:extLst>
              </a:tr>
              <a:tr h="430075">
                <a:tc>
                  <a:txBody>
                    <a:bodyPr/>
                    <a:lstStyle/>
                    <a:p>
                      <a:pPr algn="r"/>
                      <a:r>
                        <a:rPr lang="en-US" altLang="zh-CN" sz="1600" dirty="0">
                          <a:solidFill>
                            <a:schemeClr val="bg1">
                              <a:lumMod val="50000"/>
                            </a:schemeClr>
                          </a:solidFill>
                          <a:effectLst/>
                          <a:latin typeface="+mj-ea"/>
                          <a:ea typeface="+mj-ea"/>
                        </a:rPr>
                        <a:t>7.</a:t>
                      </a:r>
                      <a:endParaRPr lang="zh-CN" altLang="en-US" sz="16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lumMod val="50000"/>
                            </a:schemeClr>
                          </a:solidFill>
                          <a:effectLst/>
                          <a:latin typeface="+mj-ea"/>
                          <a:ea typeface="+mj-ea"/>
                        </a:rPr>
                        <a:t>MVC 5</a:t>
                      </a:r>
                      <a:r>
                        <a:rPr lang="zh-CN" altLang="en-US" sz="1600" dirty="0">
                          <a:solidFill>
                            <a:schemeClr val="bg1">
                              <a:lumMod val="50000"/>
                            </a:schemeClr>
                          </a:solidFill>
                          <a:effectLst/>
                          <a:latin typeface="+mj-ea"/>
                          <a:ea typeface="+mj-ea"/>
                        </a:rPr>
                        <a:t>单元测试</a:t>
                      </a:r>
                    </a:p>
                  </a:txBody>
                  <a:tcPr/>
                </a:tc>
                <a:extLst>
                  <a:ext uri="{0D108BD9-81ED-4DB2-BD59-A6C34878D82A}">
                    <a16:rowId xmlns:a16="http://schemas.microsoft.com/office/drawing/2014/main" val="10007"/>
                  </a:ext>
                </a:extLst>
              </a:tr>
            </a:tbl>
          </a:graphicData>
        </a:graphic>
      </p:graphicFrame>
      <p:pic>
        <p:nvPicPr>
          <p:cNvPr id="5" name="Picture 4" descr="lecture-final canad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03" y="1031277"/>
            <a:ext cx="1453387" cy="562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861" y="4824908"/>
            <a:ext cx="20764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8095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4.3.8. </a:t>
            </a:r>
            <a:r>
              <a:rPr lang="zh-CN" altLang="en-US" dirty="0"/>
              <a:t>运行</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769" y="1178450"/>
            <a:ext cx="7715806" cy="535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28556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4.3.9. </a:t>
            </a:r>
            <a:r>
              <a:rPr lang="zh-CN" altLang="en-US" dirty="0"/>
              <a:t>简单的总结</a:t>
            </a:r>
          </a:p>
        </p:txBody>
      </p:sp>
      <p:graphicFrame>
        <p:nvGraphicFramePr>
          <p:cNvPr id="3" name="表格 2"/>
          <p:cNvGraphicFramePr>
            <a:graphicFrameLocks noGrp="1"/>
          </p:cNvGraphicFramePr>
          <p:nvPr>
            <p:extLst>
              <p:ext uri="{D42A27DB-BD31-4B8C-83A1-F6EECF244321}">
                <p14:modId xmlns:p14="http://schemas.microsoft.com/office/powerpoint/2010/main" val="2129037960"/>
              </p:ext>
            </p:extLst>
          </p:nvPr>
        </p:nvGraphicFramePr>
        <p:xfrm>
          <a:off x="256184" y="1238083"/>
          <a:ext cx="8449055" cy="5532120"/>
        </p:xfrm>
        <a:graphic>
          <a:graphicData uri="http://schemas.openxmlformats.org/drawingml/2006/table">
            <a:tbl>
              <a:tblPr firstRow="1" bandRow="1">
                <a:effectLst/>
                <a:tableStyleId>{5C22544A-7EE6-4342-B048-85BDC9FD1C3A}</a:tableStyleId>
              </a:tblPr>
              <a:tblGrid>
                <a:gridCol w="563212">
                  <a:extLst>
                    <a:ext uri="{9D8B030D-6E8A-4147-A177-3AD203B41FA5}">
                      <a16:colId xmlns:a16="http://schemas.microsoft.com/office/drawing/2014/main" val="20000"/>
                    </a:ext>
                  </a:extLst>
                </a:gridCol>
                <a:gridCol w="7885843">
                  <a:extLst>
                    <a:ext uri="{9D8B030D-6E8A-4147-A177-3AD203B41FA5}">
                      <a16:colId xmlns:a16="http://schemas.microsoft.com/office/drawing/2014/main" val="20001"/>
                    </a:ext>
                  </a:extLst>
                </a:gridCol>
              </a:tblGrid>
              <a:tr h="401767">
                <a:tc>
                  <a:txBody>
                    <a:bodyPr/>
                    <a:lstStyle/>
                    <a:p>
                      <a:pPr algn="r">
                        <a:lnSpc>
                          <a:spcPct val="150000"/>
                        </a:lnSpc>
                      </a:pP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 </a:t>
                      </a:r>
                      <a:r>
                        <a:rPr lang="en-US" altLang="zh-CN" sz="1600" b="0" dirty="0" err="1">
                          <a:solidFill>
                            <a:schemeClr val="bg1">
                              <a:lumMod val="50000"/>
                            </a:schemeClr>
                          </a:solidFill>
                          <a:latin typeface="+mj-ea"/>
                          <a:ea typeface="+mj-ea"/>
                        </a:rPr>
                        <a:t>ASP.Net</a:t>
                      </a:r>
                      <a:r>
                        <a:rPr lang="en-US" altLang="zh-CN" sz="1600" b="0" dirty="0">
                          <a:solidFill>
                            <a:schemeClr val="bg1">
                              <a:lumMod val="50000"/>
                            </a:schemeClr>
                          </a:solidFill>
                          <a:latin typeface="+mj-ea"/>
                          <a:ea typeface="+mj-ea"/>
                        </a:rPr>
                        <a:t> MVC </a:t>
                      </a:r>
                      <a:r>
                        <a:rPr lang="zh-CN" altLang="en-US" sz="1600" b="0" dirty="0">
                          <a:solidFill>
                            <a:schemeClr val="bg1">
                              <a:lumMod val="50000"/>
                            </a:schemeClr>
                          </a:solidFill>
                          <a:latin typeface="+mj-ea"/>
                          <a:ea typeface="+mj-ea"/>
                        </a:rPr>
                        <a:t>中，</a:t>
                      </a:r>
                      <a:r>
                        <a:rPr lang="en-US" altLang="zh-CN" sz="1600" b="0" dirty="0">
                          <a:solidFill>
                            <a:schemeClr val="bg1">
                              <a:lumMod val="50000"/>
                            </a:schemeClr>
                          </a:solidFill>
                          <a:latin typeface="+mj-ea"/>
                          <a:ea typeface="+mj-ea"/>
                        </a:rPr>
                        <a:t>URLs</a:t>
                      </a:r>
                      <a:r>
                        <a:rPr lang="zh-CN" altLang="en-US" sz="1600" b="0" dirty="0">
                          <a:solidFill>
                            <a:schemeClr val="bg1">
                              <a:lumMod val="50000"/>
                            </a:schemeClr>
                          </a:solidFill>
                          <a:latin typeface="+mj-ea"/>
                          <a:ea typeface="+mj-ea"/>
                        </a:rPr>
                        <a:t>是如何与服务器资源关联的？</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lnSpc>
                          <a:spcPct val="150000"/>
                        </a:lnSpc>
                      </a:pP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solidFill>
                          <a:latin typeface="+mj-ea"/>
                          <a:ea typeface="+mj-ea"/>
                          <a:cs typeface="+mn-cs"/>
                        </a:rPr>
                        <a:t>对于</a:t>
                      </a:r>
                      <a:r>
                        <a:rPr lang="en-US" altLang="zh-CN" sz="1400" b="0" kern="1200" dirty="0">
                          <a:solidFill>
                            <a:schemeClr val="bg1"/>
                          </a:solidFill>
                          <a:latin typeface="+mj-ea"/>
                          <a:ea typeface="+mj-ea"/>
                          <a:cs typeface="+mn-cs"/>
                        </a:rPr>
                        <a:t>MVC</a:t>
                      </a:r>
                      <a:r>
                        <a:rPr lang="zh-CN" altLang="en-US" sz="1400" b="0" kern="1200" dirty="0">
                          <a:solidFill>
                            <a:schemeClr val="bg1"/>
                          </a:solidFill>
                          <a:latin typeface="+mj-ea"/>
                          <a:ea typeface="+mj-ea"/>
                          <a:cs typeface="+mn-cs"/>
                        </a:rPr>
                        <a:t>应用中的</a:t>
                      </a:r>
                      <a:r>
                        <a:rPr lang="en-US" altLang="zh-CN" sz="1400" b="0" kern="1200" dirty="0">
                          <a:solidFill>
                            <a:schemeClr val="bg1"/>
                          </a:solidFill>
                          <a:latin typeface="+mj-ea"/>
                          <a:ea typeface="+mj-ea"/>
                          <a:cs typeface="+mn-cs"/>
                        </a:rPr>
                        <a:t>URL</a:t>
                      </a:r>
                      <a:r>
                        <a:rPr lang="zh-CN" altLang="en-US" sz="1400" b="0" kern="1200" dirty="0">
                          <a:solidFill>
                            <a:schemeClr val="bg1"/>
                          </a:solidFill>
                          <a:latin typeface="+mj-ea"/>
                          <a:ea typeface="+mj-ea"/>
                          <a:cs typeface="+mn-cs"/>
                        </a:rPr>
                        <a:t>包含</a:t>
                      </a:r>
                      <a:r>
                        <a:rPr lang="en-US" altLang="zh-CN" sz="1400" b="0" kern="1200" dirty="0">
                          <a:solidFill>
                            <a:schemeClr val="bg1"/>
                          </a:solidFill>
                          <a:latin typeface="+mj-ea"/>
                          <a:ea typeface="+mj-ea"/>
                          <a:cs typeface="+mn-cs"/>
                        </a:rPr>
                        <a:t>controller</a:t>
                      </a:r>
                      <a:r>
                        <a:rPr lang="zh-CN" altLang="en-US" sz="1400" b="0" kern="1200" dirty="0">
                          <a:solidFill>
                            <a:schemeClr val="bg1"/>
                          </a:solidFill>
                          <a:latin typeface="+mj-ea"/>
                          <a:ea typeface="+mj-ea"/>
                          <a:cs typeface="+mn-cs"/>
                        </a:rPr>
                        <a:t>和</a:t>
                      </a:r>
                      <a:r>
                        <a:rPr lang="en-US" altLang="zh-CN" sz="1400" b="0" kern="1200" dirty="0">
                          <a:solidFill>
                            <a:schemeClr val="bg1"/>
                          </a:solidFill>
                          <a:latin typeface="+mj-ea"/>
                          <a:ea typeface="+mj-ea"/>
                          <a:cs typeface="+mn-cs"/>
                        </a:rPr>
                        <a:t>action</a:t>
                      </a:r>
                      <a:r>
                        <a:rPr lang="zh-CN" altLang="en-US" sz="1400" b="0" kern="1200" dirty="0">
                          <a:solidFill>
                            <a:schemeClr val="bg1"/>
                          </a:solidFill>
                          <a:latin typeface="+mj-ea"/>
                          <a:ea typeface="+mj-ea"/>
                          <a:cs typeface="+mn-cs"/>
                        </a:rPr>
                        <a:t>两个部分，应用程序利用</a:t>
                      </a:r>
                      <a:r>
                        <a:rPr lang="en-US" altLang="zh-CN" sz="1400" b="0" kern="1200" dirty="0">
                          <a:solidFill>
                            <a:schemeClr val="bg1"/>
                          </a:solidFill>
                          <a:latin typeface="+mj-ea"/>
                          <a:ea typeface="+mj-ea"/>
                          <a:cs typeface="+mn-cs"/>
                        </a:rPr>
                        <a:t>controller</a:t>
                      </a:r>
                      <a:r>
                        <a:rPr lang="zh-CN" altLang="en-US" sz="1400" b="0" kern="1200" dirty="0">
                          <a:solidFill>
                            <a:schemeClr val="bg1"/>
                          </a:solidFill>
                          <a:latin typeface="+mj-ea"/>
                          <a:ea typeface="+mj-ea"/>
                          <a:cs typeface="+mn-cs"/>
                        </a:rPr>
                        <a:t>部分来定位控制类的位置，利用</a:t>
                      </a:r>
                      <a:r>
                        <a:rPr lang="en-US" altLang="zh-CN" sz="1400" b="0" kern="1200" dirty="0">
                          <a:solidFill>
                            <a:schemeClr val="bg1"/>
                          </a:solidFill>
                          <a:latin typeface="+mj-ea"/>
                          <a:ea typeface="+mj-ea"/>
                          <a:cs typeface="+mn-cs"/>
                        </a:rPr>
                        <a:t>action</a:t>
                      </a:r>
                      <a:r>
                        <a:rPr lang="zh-CN" altLang="en-US" sz="1400" b="0" kern="1200" dirty="0">
                          <a:solidFill>
                            <a:schemeClr val="bg1"/>
                          </a:solidFill>
                          <a:latin typeface="+mj-ea"/>
                          <a:ea typeface="+mj-ea"/>
                          <a:cs typeface="+mn-cs"/>
                        </a:rPr>
                        <a:t>部分来定位控制类的</a:t>
                      </a:r>
                      <a:r>
                        <a:rPr lang="en-US" altLang="zh-CN" sz="1400" b="0" kern="1200" dirty="0">
                          <a:solidFill>
                            <a:schemeClr val="bg1"/>
                          </a:solidFill>
                          <a:latin typeface="+mj-ea"/>
                          <a:ea typeface="+mj-ea"/>
                          <a:cs typeface="+mn-cs"/>
                        </a:rPr>
                        <a:t>action</a:t>
                      </a:r>
                      <a:r>
                        <a:rPr lang="zh-CN" altLang="en-US" sz="1400" b="0" kern="1200" dirty="0">
                          <a:solidFill>
                            <a:schemeClr val="bg1"/>
                          </a:solidFill>
                          <a:latin typeface="+mj-ea"/>
                          <a:ea typeface="+mj-ea"/>
                          <a:cs typeface="+mn-cs"/>
                        </a:rPr>
                        <a:t>实现方法。每当一个</a:t>
                      </a:r>
                      <a:r>
                        <a:rPr lang="en-US" altLang="zh-CN" sz="1400" b="0" kern="1200" dirty="0">
                          <a:solidFill>
                            <a:schemeClr val="bg1"/>
                          </a:solidFill>
                          <a:latin typeface="+mj-ea"/>
                          <a:ea typeface="+mj-ea"/>
                          <a:cs typeface="+mn-cs"/>
                        </a:rPr>
                        <a:t>action</a:t>
                      </a:r>
                      <a:r>
                        <a:rPr lang="zh-CN" altLang="en-US" sz="1400" b="0" kern="1200" dirty="0">
                          <a:solidFill>
                            <a:schemeClr val="bg1"/>
                          </a:solidFill>
                          <a:latin typeface="+mj-ea"/>
                          <a:ea typeface="+mj-ea"/>
                          <a:cs typeface="+mn-cs"/>
                        </a:rPr>
                        <a:t>方法执行完毕以后，都要选择的一个</a:t>
                      </a:r>
                      <a:r>
                        <a:rPr lang="en-US" altLang="zh-CN" sz="1400" b="0" kern="1200" dirty="0">
                          <a:solidFill>
                            <a:schemeClr val="bg1"/>
                          </a:solidFill>
                          <a:latin typeface="+mj-ea"/>
                          <a:ea typeface="+mj-ea"/>
                          <a:cs typeface="+mn-cs"/>
                        </a:rPr>
                        <a:t>view</a:t>
                      </a:r>
                      <a:r>
                        <a:rPr lang="zh-CN" altLang="en-US" sz="1400" b="0" kern="1200" dirty="0">
                          <a:solidFill>
                            <a:schemeClr val="bg1"/>
                          </a:solidFill>
                          <a:latin typeface="+mj-ea"/>
                          <a:ea typeface="+mj-ea"/>
                          <a:cs typeface="+mn-cs"/>
                        </a:rPr>
                        <a:t>来显示应用程序的数据</a:t>
                      </a:r>
                      <a:r>
                        <a:rPr lang="zh-CN" altLang="en-US" sz="1600" b="0" kern="1200" dirty="0">
                          <a:solidFill>
                            <a:schemeClr val="bg1"/>
                          </a:solidFill>
                          <a:latin typeface="+mj-ea"/>
                          <a:ea typeface="+mj-ea"/>
                          <a:cs typeface="+mn-cs"/>
                        </a:rPr>
                        <a:t>。</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lnSpc>
                          <a:spcPct val="150000"/>
                        </a:lnSpc>
                      </a:pP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 </a:t>
                      </a:r>
                      <a:r>
                        <a:rPr lang="en-US" altLang="zh-CN" sz="1600" b="0" dirty="0" err="1">
                          <a:solidFill>
                            <a:schemeClr val="bg1">
                              <a:lumMod val="50000"/>
                            </a:schemeClr>
                          </a:solidFill>
                          <a:latin typeface="+mj-ea"/>
                          <a:ea typeface="+mj-ea"/>
                        </a:rPr>
                        <a:t>ASP.Net</a:t>
                      </a:r>
                      <a:r>
                        <a:rPr lang="en-US" altLang="zh-CN" sz="1600" b="0" dirty="0">
                          <a:solidFill>
                            <a:schemeClr val="bg1">
                              <a:lumMod val="50000"/>
                            </a:schemeClr>
                          </a:solidFill>
                          <a:latin typeface="+mj-ea"/>
                          <a:ea typeface="+mj-ea"/>
                        </a:rPr>
                        <a:t> MVC </a:t>
                      </a:r>
                      <a:r>
                        <a:rPr lang="zh-CN" altLang="en-US" sz="1600" b="0" dirty="0">
                          <a:solidFill>
                            <a:schemeClr val="bg1">
                              <a:lumMod val="50000"/>
                            </a:schemeClr>
                          </a:solidFill>
                          <a:latin typeface="+mj-ea"/>
                          <a:ea typeface="+mj-ea"/>
                        </a:rPr>
                        <a:t>中，</a:t>
                      </a:r>
                      <a:r>
                        <a:rPr lang="en-US" altLang="zh-CN" sz="1600" b="0" dirty="0">
                          <a:solidFill>
                            <a:schemeClr val="bg1">
                              <a:lumMod val="50000"/>
                            </a:schemeClr>
                          </a:solidFill>
                          <a:latin typeface="+mj-ea"/>
                          <a:ea typeface="+mj-ea"/>
                        </a:rPr>
                        <a:t>Model</a:t>
                      </a:r>
                      <a:r>
                        <a:rPr lang="zh-CN" altLang="en-US" sz="1600" b="0" dirty="0">
                          <a:solidFill>
                            <a:schemeClr val="bg1">
                              <a:lumMod val="50000"/>
                            </a:schemeClr>
                          </a:solidFill>
                          <a:latin typeface="+mj-ea"/>
                          <a:ea typeface="+mj-ea"/>
                        </a:rPr>
                        <a:t>、</a:t>
                      </a:r>
                      <a:r>
                        <a:rPr lang="en-US" altLang="zh-CN" sz="1600" b="0" dirty="0">
                          <a:solidFill>
                            <a:schemeClr val="bg1">
                              <a:lumMod val="50000"/>
                            </a:schemeClr>
                          </a:solidFill>
                          <a:latin typeface="+mj-ea"/>
                          <a:ea typeface="+mj-ea"/>
                        </a:rPr>
                        <a:t>View</a:t>
                      </a:r>
                      <a:r>
                        <a:rPr lang="zh-CN" altLang="en-US" sz="1600" b="0" dirty="0">
                          <a:solidFill>
                            <a:schemeClr val="bg1">
                              <a:lumMod val="50000"/>
                            </a:schemeClr>
                          </a:solidFill>
                          <a:latin typeface="+mj-ea"/>
                          <a:ea typeface="+mj-ea"/>
                        </a:rPr>
                        <a:t>和</a:t>
                      </a:r>
                      <a:r>
                        <a:rPr lang="en-US" altLang="zh-CN" sz="1600" b="0" dirty="0">
                          <a:solidFill>
                            <a:schemeClr val="bg1">
                              <a:lumMod val="50000"/>
                            </a:schemeClr>
                          </a:solidFill>
                          <a:latin typeface="+mj-ea"/>
                          <a:ea typeface="+mj-ea"/>
                        </a:rPr>
                        <a:t>Controller </a:t>
                      </a:r>
                      <a:r>
                        <a:rPr lang="zh-CN" altLang="en-US" sz="1600" b="0" dirty="0">
                          <a:solidFill>
                            <a:schemeClr val="bg1">
                              <a:lumMod val="50000"/>
                            </a:schemeClr>
                          </a:solidFill>
                          <a:latin typeface="+mj-ea"/>
                          <a:ea typeface="+mj-ea"/>
                        </a:rPr>
                        <a:t>分别是什么？它们是如何实现的？</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1767">
                <a:tc>
                  <a:txBody>
                    <a:bodyPr/>
                    <a:lstStyle/>
                    <a:p>
                      <a:pPr algn="r">
                        <a:lnSpc>
                          <a:spcPct val="150000"/>
                        </a:lnSpc>
                      </a:pP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indent="-3429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kern="1200" dirty="0">
                          <a:solidFill>
                            <a:schemeClr val="bg1"/>
                          </a:solidFill>
                          <a:latin typeface="+mj-ea"/>
                          <a:ea typeface="+mj-ea"/>
                          <a:cs typeface="+mn-cs"/>
                        </a:rPr>
                        <a:t>在使用</a:t>
                      </a:r>
                      <a:r>
                        <a:rPr lang="en-US" altLang="zh-CN" sz="1400" b="0" kern="1200" dirty="0">
                          <a:solidFill>
                            <a:schemeClr val="bg1"/>
                          </a:solidFill>
                          <a:latin typeface="+mj-ea"/>
                          <a:ea typeface="+mj-ea"/>
                          <a:cs typeface="+mn-cs"/>
                        </a:rPr>
                        <a:t>VS2010</a:t>
                      </a:r>
                      <a:r>
                        <a:rPr lang="zh-CN" altLang="en-US" sz="1400" b="0" kern="1200" dirty="0">
                          <a:solidFill>
                            <a:schemeClr val="bg1"/>
                          </a:solidFill>
                          <a:latin typeface="+mj-ea"/>
                          <a:ea typeface="+mj-ea"/>
                          <a:cs typeface="+mn-cs"/>
                        </a:rPr>
                        <a:t>项目模板创建的</a:t>
                      </a:r>
                      <a:r>
                        <a:rPr lang="en-US" altLang="zh-CN" sz="1400" b="0" kern="1200" dirty="0">
                          <a:solidFill>
                            <a:schemeClr val="bg1"/>
                          </a:solidFill>
                          <a:latin typeface="+mj-ea"/>
                          <a:ea typeface="+mj-ea"/>
                          <a:cs typeface="+mn-cs"/>
                        </a:rPr>
                        <a:t>MVC</a:t>
                      </a:r>
                      <a:r>
                        <a:rPr lang="zh-CN" altLang="en-US" sz="1400" b="0" kern="1200" dirty="0">
                          <a:solidFill>
                            <a:schemeClr val="bg1"/>
                          </a:solidFill>
                          <a:latin typeface="+mj-ea"/>
                          <a:ea typeface="+mj-ea"/>
                          <a:cs typeface="+mn-cs"/>
                        </a:rPr>
                        <a:t>应用里，会自动创建</a:t>
                      </a:r>
                      <a:r>
                        <a:rPr lang="en-US" altLang="zh-CN" sz="1400" b="0" kern="1200" dirty="0">
                          <a:solidFill>
                            <a:schemeClr val="bg1"/>
                          </a:solidFill>
                          <a:latin typeface="+mj-ea"/>
                          <a:ea typeface="+mj-ea"/>
                          <a:cs typeface="+mn-cs"/>
                        </a:rPr>
                        <a:t>Models</a:t>
                      </a:r>
                      <a:r>
                        <a:rPr lang="zh-CN" altLang="en-US" sz="1400" b="0" kern="1200" dirty="0">
                          <a:solidFill>
                            <a:schemeClr val="bg1"/>
                          </a:solidFill>
                          <a:latin typeface="+mj-ea"/>
                          <a:ea typeface="+mj-ea"/>
                          <a:cs typeface="+mn-cs"/>
                        </a:rPr>
                        <a:t>、</a:t>
                      </a:r>
                      <a:r>
                        <a:rPr lang="en-US" altLang="zh-CN" sz="1400" b="0" kern="1200" dirty="0">
                          <a:solidFill>
                            <a:schemeClr val="bg1"/>
                          </a:solidFill>
                          <a:latin typeface="+mj-ea"/>
                          <a:ea typeface="+mj-ea"/>
                          <a:cs typeface="+mn-cs"/>
                        </a:rPr>
                        <a:t>Views</a:t>
                      </a:r>
                      <a:r>
                        <a:rPr lang="zh-CN" altLang="en-US" sz="1400" b="0" kern="1200" dirty="0">
                          <a:solidFill>
                            <a:schemeClr val="bg1"/>
                          </a:solidFill>
                          <a:latin typeface="+mj-ea"/>
                          <a:ea typeface="+mj-ea"/>
                          <a:cs typeface="+mn-cs"/>
                        </a:rPr>
                        <a:t>和</a:t>
                      </a:r>
                      <a:r>
                        <a:rPr lang="en-US" altLang="zh-CN" sz="1400" b="0" kern="1200" dirty="0">
                          <a:solidFill>
                            <a:schemeClr val="bg1"/>
                          </a:solidFill>
                          <a:latin typeface="+mj-ea"/>
                          <a:ea typeface="+mj-ea"/>
                          <a:cs typeface="+mn-cs"/>
                        </a:rPr>
                        <a:t>Controllers</a:t>
                      </a:r>
                      <a:r>
                        <a:rPr lang="zh-CN" altLang="en-US" sz="1400" b="0" kern="1200" dirty="0">
                          <a:solidFill>
                            <a:schemeClr val="bg1"/>
                          </a:solidFill>
                          <a:latin typeface="+mj-ea"/>
                          <a:ea typeface="+mj-ea"/>
                          <a:cs typeface="+mn-cs"/>
                        </a:rPr>
                        <a:t>三个文件夹，实体、视图和控制器分别在这三个文件中实现；</a:t>
                      </a:r>
                      <a:endParaRPr lang="en-US" altLang="zh-CN" sz="1400" b="0" kern="1200" dirty="0">
                        <a:solidFill>
                          <a:schemeClr val="bg1"/>
                        </a:solidFill>
                        <a:latin typeface="+mj-ea"/>
                        <a:ea typeface="+mj-ea"/>
                        <a:cs typeface="+mn-cs"/>
                      </a:endParaRPr>
                    </a:p>
                    <a:p>
                      <a:pPr marL="342900" marR="0" indent="-3429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kern="1200" dirty="0">
                          <a:solidFill>
                            <a:schemeClr val="bg1"/>
                          </a:solidFill>
                          <a:latin typeface="+mj-ea"/>
                          <a:ea typeface="+mj-ea"/>
                          <a:cs typeface="+mn-cs"/>
                        </a:rPr>
                        <a:t>实体表述应用程序的对象数据，本例中，就是保存在</a:t>
                      </a:r>
                      <a:r>
                        <a:rPr lang="en-US" altLang="zh-CN" sz="1400" b="0" kern="1200" dirty="0">
                          <a:solidFill>
                            <a:schemeClr val="bg1"/>
                          </a:solidFill>
                          <a:latin typeface="+mj-ea"/>
                          <a:ea typeface="+mj-ea"/>
                          <a:cs typeface="+mn-cs"/>
                        </a:rPr>
                        <a:t>session</a:t>
                      </a:r>
                      <a:r>
                        <a:rPr lang="zh-CN" altLang="en-US" sz="1400" b="0" kern="1200" dirty="0">
                          <a:solidFill>
                            <a:schemeClr val="bg1"/>
                          </a:solidFill>
                          <a:latin typeface="+mj-ea"/>
                          <a:ea typeface="+mj-ea"/>
                          <a:cs typeface="+mn-cs"/>
                        </a:rPr>
                        <a:t>中的</a:t>
                      </a:r>
                      <a:r>
                        <a:rPr lang="en-US" altLang="zh-CN" sz="1400" b="0" kern="1200" dirty="0" err="1">
                          <a:solidFill>
                            <a:schemeClr val="bg1"/>
                          </a:solidFill>
                          <a:latin typeface="+mj-ea"/>
                          <a:ea typeface="+mj-ea"/>
                          <a:cs typeface="+mn-cs"/>
                        </a:rPr>
                        <a:t>DataTable</a:t>
                      </a:r>
                      <a:r>
                        <a:rPr lang="zh-CN" altLang="en-US" sz="1400" b="0" kern="1200" dirty="0">
                          <a:solidFill>
                            <a:schemeClr val="bg1"/>
                          </a:solidFill>
                          <a:latin typeface="+mj-ea"/>
                          <a:ea typeface="+mj-ea"/>
                          <a:cs typeface="+mn-cs"/>
                        </a:rPr>
                        <a:t>；</a:t>
                      </a:r>
                      <a:endParaRPr lang="en-US" altLang="zh-CN" sz="1400" b="0" kern="1200" dirty="0">
                        <a:solidFill>
                          <a:schemeClr val="bg1"/>
                        </a:solidFill>
                        <a:latin typeface="+mj-ea"/>
                        <a:ea typeface="+mj-ea"/>
                        <a:cs typeface="+mn-cs"/>
                      </a:endParaRPr>
                    </a:p>
                    <a:p>
                      <a:pPr marL="342900" marR="0" indent="-3429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kern="1200" dirty="0">
                          <a:solidFill>
                            <a:schemeClr val="bg1"/>
                          </a:solidFill>
                          <a:latin typeface="+mj-ea"/>
                          <a:ea typeface="+mj-ea"/>
                          <a:cs typeface="+mn-cs"/>
                        </a:rPr>
                        <a:t>视图是通过</a:t>
                      </a:r>
                      <a:r>
                        <a:rPr lang="en-US" altLang="zh-CN" sz="1400" b="0" kern="1200" dirty="0" err="1">
                          <a:solidFill>
                            <a:schemeClr val="bg1"/>
                          </a:solidFill>
                          <a:latin typeface="+mj-ea"/>
                          <a:ea typeface="+mj-ea"/>
                          <a:cs typeface="+mn-cs"/>
                        </a:rPr>
                        <a:t>aspx</a:t>
                      </a:r>
                      <a:r>
                        <a:rPr lang="zh-CN" altLang="en-US" sz="1400" b="0" kern="1200" dirty="0">
                          <a:solidFill>
                            <a:schemeClr val="bg1"/>
                          </a:solidFill>
                          <a:latin typeface="+mj-ea"/>
                          <a:ea typeface="+mj-ea"/>
                          <a:cs typeface="+mn-cs"/>
                        </a:rPr>
                        <a:t>和</a:t>
                      </a:r>
                      <a:r>
                        <a:rPr lang="en-US" altLang="zh-CN" sz="1400" b="0" kern="1200" dirty="0" err="1">
                          <a:solidFill>
                            <a:schemeClr val="bg1"/>
                          </a:solidFill>
                          <a:latin typeface="+mj-ea"/>
                          <a:ea typeface="+mj-ea"/>
                          <a:cs typeface="+mn-cs"/>
                        </a:rPr>
                        <a:t>cshtml</a:t>
                      </a:r>
                      <a:r>
                        <a:rPr lang="zh-CN" altLang="en-US" sz="1400" b="0" kern="1200" dirty="0">
                          <a:solidFill>
                            <a:schemeClr val="bg1"/>
                          </a:solidFill>
                          <a:latin typeface="+mj-ea"/>
                          <a:ea typeface="+mj-ea"/>
                          <a:cs typeface="+mn-cs"/>
                        </a:rPr>
                        <a:t>页面实现的；</a:t>
                      </a:r>
                      <a:endParaRPr lang="en-US" altLang="zh-CN" sz="1400" b="0" kern="1200" dirty="0">
                        <a:solidFill>
                          <a:schemeClr val="bg1"/>
                        </a:solidFill>
                        <a:latin typeface="+mj-ea"/>
                        <a:ea typeface="+mj-ea"/>
                        <a:cs typeface="+mn-cs"/>
                      </a:endParaRPr>
                    </a:p>
                    <a:p>
                      <a:pPr marL="342900" marR="0" indent="-3429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kern="1200" dirty="0">
                          <a:solidFill>
                            <a:schemeClr val="bg1"/>
                          </a:solidFill>
                          <a:latin typeface="+mj-ea"/>
                          <a:ea typeface="+mj-ea"/>
                          <a:cs typeface="+mn-cs"/>
                        </a:rPr>
                        <a:t>控制器就是实现对对象数据操作的不同</a:t>
                      </a:r>
                      <a:r>
                        <a:rPr lang="en-US" altLang="zh-CN" sz="1400" b="0" kern="1200" dirty="0">
                          <a:solidFill>
                            <a:schemeClr val="bg1"/>
                          </a:solidFill>
                          <a:latin typeface="+mj-ea"/>
                          <a:ea typeface="+mj-ea"/>
                          <a:cs typeface="+mn-cs"/>
                        </a:rPr>
                        <a:t>action</a:t>
                      </a:r>
                      <a:r>
                        <a:rPr lang="zh-CN" altLang="en-US" sz="1400" b="0" kern="1200" dirty="0">
                          <a:solidFill>
                            <a:schemeClr val="bg1"/>
                          </a:solidFill>
                          <a:latin typeface="+mj-ea"/>
                          <a:ea typeface="+mj-ea"/>
                          <a:cs typeface="+mn-cs"/>
                        </a:rPr>
                        <a:t>，每个</a:t>
                      </a:r>
                      <a:r>
                        <a:rPr lang="en-US" altLang="zh-CN" sz="1400" b="0" kern="1200" dirty="0">
                          <a:solidFill>
                            <a:schemeClr val="bg1"/>
                          </a:solidFill>
                          <a:latin typeface="+mj-ea"/>
                          <a:ea typeface="+mj-ea"/>
                          <a:cs typeface="+mn-cs"/>
                        </a:rPr>
                        <a:t>action</a:t>
                      </a:r>
                      <a:r>
                        <a:rPr lang="zh-CN" altLang="en-US" sz="1400" b="0" kern="1200" dirty="0">
                          <a:solidFill>
                            <a:schemeClr val="bg1"/>
                          </a:solidFill>
                          <a:latin typeface="+mj-ea"/>
                          <a:ea typeface="+mj-ea"/>
                          <a:cs typeface="+mn-cs"/>
                        </a:rPr>
                        <a:t>都会执行对象数据的特定操作，并选择一个</a:t>
                      </a:r>
                      <a:r>
                        <a:rPr lang="en-US" altLang="zh-CN" sz="1400" b="0" kern="1200" dirty="0">
                          <a:solidFill>
                            <a:schemeClr val="bg1"/>
                          </a:solidFill>
                          <a:latin typeface="+mj-ea"/>
                          <a:ea typeface="+mj-ea"/>
                          <a:cs typeface="+mn-cs"/>
                        </a:rPr>
                        <a:t>view</a:t>
                      </a:r>
                      <a:r>
                        <a:rPr lang="zh-CN" altLang="en-US" sz="1400" b="0" kern="1200" dirty="0">
                          <a:solidFill>
                            <a:schemeClr val="bg1"/>
                          </a:solidFill>
                          <a:latin typeface="+mj-ea"/>
                          <a:ea typeface="+mj-ea"/>
                          <a:cs typeface="+mn-cs"/>
                        </a:rPr>
                        <a:t>来显示数据。</a:t>
                      </a:r>
                      <a:endParaRPr lang="zh-CN" altLang="en-US" sz="14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1767">
                <a:tc>
                  <a:txBody>
                    <a:bodyPr/>
                    <a:lstStyle/>
                    <a:p>
                      <a:pPr algn="r">
                        <a:lnSpc>
                          <a:spcPct val="150000"/>
                        </a:lnSpc>
                      </a:pP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数据是如何在 </a:t>
                      </a:r>
                      <a:r>
                        <a:rPr lang="en-US" altLang="zh-CN" sz="1600" b="0" kern="1200" dirty="0">
                          <a:solidFill>
                            <a:schemeClr val="bg1">
                              <a:lumMod val="50000"/>
                            </a:schemeClr>
                          </a:solidFill>
                          <a:latin typeface="+mj-ea"/>
                          <a:ea typeface="+mj-ea"/>
                          <a:cs typeface="+mn-cs"/>
                        </a:rPr>
                        <a:t>Model</a:t>
                      </a:r>
                      <a:r>
                        <a:rPr lang="zh-CN" altLang="en-US" sz="1600" b="0" kern="1200" dirty="0">
                          <a:solidFill>
                            <a:schemeClr val="bg1">
                              <a:lumMod val="50000"/>
                            </a:schemeClr>
                          </a:solidFill>
                          <a:latin typeface="+mj-ea"/>
                          <a:ea typeface="+mj-ea"/>
                          <a:cs typeface="+mn-cs"/>
                        </a:rPr>
                        <a:t>、</a:t>
                      </a:r>
                      <a:r>
                        <a:rPr lang="en-US" altLang="zh-CN" sz="1600" b="0" kern="1200" dirty="0">
                          <a:solidFill>
                            <a:schemeClr val="bg1">
                              <a:lumMod val="50000"/>
                            </a:schemeClr>
                          </a:solidFill>
                          <a:latin typeface="+mj-ea"/>
                          <a:ea typeface="+mj-ea"/>
                          <a:cs typeface="+mn-cs"/>
                        </a:rPr>
                        <a:t>View</a:t>
                      </a:r>
                      <a:r>
                        <a:rPr lang="zh-CN" altLang="en-US" sz="1600" b="0" kern="1200" dirty="0">
                          <a:solidFill>
                            <a:schemeClr val="bg1">
                              <a:lumMod val="50000"/>
                            </a:schemeClr>
                          </a:solidFill>
                          <a:latin typeface="+mj-ea"/>
                          <a:ea typeface="+mj-ea"/>
                          <a:cs typeface="+mn-cs"/>
                        </a:rPr>
                        <a:t>和</a:t>
                      </a:r>
                      <a:r>
                        <a:rPr lang="en-US" altLang="zh-CN" sz="1600" b="0" kern="1200" dirty="0">
                          <a:solidFill>
                            <a:schemeClr val="bg1">
                              <a:lumMod val="50000"/>
                            </a:schemeClr>
                          </a:solidFill>
                          <a:latin typeface="+mj-ea"/>
                          <a:ea typeface="+mj-ea"/>
                          <a:cs typeface="+mn-cs"/>
                        </a:rPr>
                        <a:t>Controller </a:t>
                      </a:r>
                      <a:r>
                        <a:rPr lang="zh-CN" altLang="en-US" sz="1600" b="0" kern="1200" dirty="0">
                          <a:solidFill>
                            <a:schemeClr val="bg1">
                              <a:lumMod val="50000"/>
                            </a:schemeClr>
                          </a:solidFill>
                          <a:latin typeface="+mj-ea"/>
                          <a:ea typeface="+mj-ea"/>
                          <a:cs typeface="+mn-cs"/>
                        </a:rPr>
                        <a:t>之间传递的？</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1767">
                <a:tc>
                  <a:txBody>
                    <a:bodyPr/>
                    <a:lstStyle/>
                    <a:p>
                      <a:pPr algn="r">
                        <a:lnSpc>
                          <a:spcPct val="150000"/>
                        </a:lnSpc>
                      </a:pP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indent="-3429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kern="1200" dirty="0">
                          <a:solidFill>
                            <a:schemeClr val="bg1"/>
                          </a:solidFill>
                          <a:latin typeface="+mj-ea"/>
                          <a:ea typeface="+mj-ea"/>
                          <a:cs typeface="+mn-cs"/>
                        </a:rPr>
                        <a:t>控制器访问</a:t>
                      </a:r>
                      <a:r>
                        <a:rPr lang="en-US" altLang="zh-CN" sz="1400" b="0" kern="1200" dirty="0">
                          <a:solidFill>
                            <a:schemeClr val="bg1"/>
                          </a:solidFill>
                          <a:latin typeface="+mj-ea"/>
                          <a:ea typeface="+mj-ea"/>
                          <a:cs typeface="+mn-cs"/>
                        </a:rPr>
                        <a:t>Model</a:t>
                      </a:r>
                      <a:r>
                        <a:rPr lang="zh-CN" altLang="en-US" sz="1400" b="0" kern="1200" dirty="0">
                          <a:solidFill>
                            <a:schemeClr val="bg1"/>
                          </a:solidFill>
                          <a:latin typeface="+mj-ea"/>
                          <a:ea typeface="+mj-ea"/>
                          <a:cs typeface="+mn-cs"/>
                        </a:rPr>
                        <a:t>的数据，通常是由开发人员根据业务需求，在设计时候决定的；</a:t>
                      </a:r>
                      <a:endParaRPr lang="en-US" altLang="zh-CN" sz="1400" b="0" kern="1200" dirty="0">
                        <a:solidFill>
                          <a:schemeClr val="bg1"/>
                        </a:solidFill>
                        <a:latin typeface="+mj-ea"/>
                        <a:ea typeface="+mj-ea"/>
                        <a:cs typeface="+mn-cs"/>
                      </a:endParaRPr>
                    </a:p>
                    <a:p>
                      <a:pPr marL="342900" marR="0" indent="-3429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kern="1200" dirty="0">
                          <a:solidFill>
                            <a:schemeClr val="bg1"/>
                          </a:solidFill>
                          <a:latin typeface="+mj-ea"/>
                          <a:ea typeface="+mj-ea"/>
                          <a:cs typeface="+mn-cs"/>
                        </a:rPr>
                        <a:t>控制器主要通过 </a:t>
                      </a:r>
                      <a:r>
                        <a:rPr lang="en-US" altLang="zh-CN" sz="1400" b="0" kern="1200" dirty="0" err="1">
                          <a:solidFill>
                            <a:schemeClr val="bg1"/>
                          </a:solidFill>
                          <a:latin typeface="+mj-ea"/>
                          <a:ea typeface="+mj-ea"/>
                          <a:cs typeface="+mn-cs"/>
                        </a:rPr>
                        <a:t>ViewData</a:t>
                      </a:r>
                      <a:r>
                        <a:rPr lang="zh-CN" altLang="en-US" sz="1400" b="0" kern="1200" dirty="0">
                          <a:solidFill>
                            <a:schemeClr val="bg1"/>
                          </a:solidFill>
                          <a:latin typeface="+mj-ea"/>
                          <a:ea typeface="+mj-ea"/>
                          <a:cs typeface="+mn-cs"/>
                        </a:rPr>
                        <a:t>、</a:t>
                      </a:r>
                      <a:r>
                        <a:rPr lang="en-US" altLang="zh-CN" sz="1400" b="0" kern="1200" dirty="0" err="1">
                          <a:solidFill>
                            <a:schemeClr val="bg1"/>
                          </a:solidFill>
                          <a:latin typeface="+mj-ea"/>
                          <a:ea typeface="+mj-ea"/>
                          <a:cs typeface="+mn-cs"/>
                        </a:rPr>
                        <a:t>ViewBag</a:t>
                      </a:r>
                      <a:r>
                        <a:rPr lang="zh-CN" altLang="en-US" sz="1400" b="0" kern="1200" dirty="0">
                          <a:solidFill>
                            <a:schemeClr val="bg1"/>
                          </a:solidFill>
                          <a:latin typeface="+mj-ea"/>
                          <a:ea typeface="+mj-ea"/>
                          <a:cs typeface="+mn-cs"/>
                        </a:rPr>
                        <a:t>字典和将对象数据传送到</a:t>
                      </a:r>
                      <a:r>
                        <a:rPr lang="en-US" altLang="zh-CN" sz="1400" b="0" kern="1200" dirty="0">
                          <a:solidFill>
                            <a:schemeClr val="bg1"/>
                          </a:solidFill>
                          <a:latin typeface="+mj-ea"/>
                          <a:ea typeface="+mj-ea"/>
                          <a:cs typeface="+mn-cs"/>
                        </a:rPr>
                        <a:t>View</a:t>
                      </a:r>
                      <a:r>
                        <a:rPr lang="zh-CN" altLang="en-US" sz="1400" b="0" kern="1200" dirty="0">
                          <a:solidFill>
                            <a:schemeClr val="bg1"/>
                          </a:solidFill>
                          <a:latin typeface="+mj-ea"/>
                          <a:ea typeface="+mj-ea"/>
                          <a:cs typeface="+mn-cs"/>
                        </a:rPr>
                        <a:t>进行显示，也可以通过在</a:t>
                      </a:r>
                      <a:r>
                        <a:rPr lang="en-US" altLang="zh-CN" sz="1400" b="0" kern="1200" dirty="0">
                          <a:solidFill>
                            <a:schemeClr val="bg1"/>
                          </a:solidFill>
                          <a:latin typeface="+mj-ea"/>
                          <a:ea typeface="+mj-ea"/>
                          <a:cs typeface="+mn-cs"/>
                        </a:rPr>
                        <a:t>View</a:t>
                      </a:r>
                      <a:r>
                        <a:rPr lang="zh-CN" altLang="en-US" sz="1400" b="0" kern="1200" dirty="0">
                          <a:solidFill>
                            <a:schemeClr val="bg1"/>
                          </a:solidFill>
                          <a:latin typeface="+mj-ea"/>
                          <a:ea typeface="+mj-ea"/>
                          <a:cs typeface="+mn-cs"/>
                        </a:rPr>
                        <a:t>中指定对应的</a:t>
                      </a:r>
                      <a:r>
                        <a:rPr lang="en-US" altLang="zh-CN" sz="1400" b="0" kern="1200" dirty="0">
                          <a:solidFill>
                            <a:schemeClr val="bg1"/>
                          </a:solidFill>
                          <a:latin typeface="+mj-ea"/>
                          <a:ea typeface="+mj-ea"/>
                          <a:cs typeface="+mn-cs"/>
                        </a:rPr>
                        <a:t>Model</a:t>
                      </a:r>
                      <a:r>
                        <a:rPr lang="zh-CN" altLang="en-US" sz="1400" b="0" kern="1200" dirty="0">
                          <a:solidFill>
                            <a:schemeClr val="bg1"/>
                          </a:solidFill>
                          <a:latin typeface="+mj-ea"/>
                          <a:ea typeface="+mj-ea"/>
                          <a:cs typeface="+mn-cs"/>
                        </a:rPr>
                        <a:t>类进行传递处理（强类型</a:t>
                      </a:r>
                      <a:r>
                        <a:rPr lang="en-US" altLang="zh-CN" sz="1400" b="0" kern="1200" dirty="0">
                          <a:solidFill>
                            <a:schemeClr val="bg1"/>
                          </a:solidFill>
                          <a:latin typeface="+mj-ea"/>
                          <a:ea typeface="+mj-ea"/>
                          <a:cs typeface="+mn-cs"/>
                        </a:rPr>
                        <a:t>View</a:t>
                      </a:r>
                      <a:r>
                        <a:rPr lang="zh-CN" altLang="en-US" sz="1400" b="0" kern="1200" dirty="0">
                          <a:solidFill>
                            <a:schemeClr val="bg1"/>
                          </a:solidFill>
                          <a:latin typeface="+mj-ea"/>
                          <a:ea typeface="+mj-ea"/>
                          <a:cs typeface="+mn-cs"/>
                        </a:rPr>
                        <a:t>）。</a:t>
                      </a:r>
                      <a:endParaRPr lang="zh-CN" altLang="en-US" sz="14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747429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4.3.9. </a:t>
            </a:r>
            <a:r>
              <a:rPr lang="zh-CN" altLang="en-US" dirty="0"/>
              <a:t>简单的总结（续）</a:t>
            </a:r>
          </a:p>
        </p:txBody>
      </p:sp>
      <p:graphicFrame>
        <p:nvGraphicFramePr>
          <p:cNvPr id="3" name="表格 2"/>
          <p:cNvGraphicFramePr>
            <a:graphicFrameLocks noGrp="1"/>
          </p:cNvGraphicFramePr>
          <p:nvPr>
            <p:extLst>
              <p:ext uri="{D42A27DB-BD31-4B8C-83A1-F6EECF244321}">
                <p14:modId xmlns:p14="http://schemas.microsoft.com/office/powerpoint/2010/main" val="4250547646"/>
              </p:ext>
            </p:extLst>
          </p:nvPr>
        </p:nvGraphicFramePr>
        <p:xfrm>
          <a:off x="256184" y="1131205"/>
          <a:ext cx="8449055" cy="4572000"/>
        </p:xfrm>
        <a:graphic>
          <a:graphicData uri="http://schemas.openxmlformats.org/drawingml/2006/table">
            <a:tbl>
              <a:tblPr firstRow="1" bandRow="1">
                <a:effectLst/>
                <a:tableStyleId>{5C22544A-7EE6-4342-B048-85BDC9FD1C3A}</a:tableStyleId>
              </a:tblPr>
              <a:tblGrid>
                <a:gridCol w="563212">
                  <a:extLst>
                    <a:ext uri="{9D8B030D-6E8A-4147-A177-3AD203B41FA5}">
                      <a16:colId xmlns:a16="http://schemas.microsoft.com/office/drawing/2014/main" val="20000"/>
                    </a:ext>
                  </a:extLst>
                </a:gridCol>
                <a:gridCol w="7885843">
                  <a:extLst>
                    <a:ext uri="{9D8B030D-6E8A-4147-A177-3AD203B41FA5}">
                      <a16:colId xmlns:a16="http://schemas.microsoft.com/office/drawing/2014/main" val="20001"/>
                    </a:ext>
                  </a:extLst>
                </a:gridCol>
              </a:tblGrid>
              <a:tr h="401767">
                <a:tc>
                  <a:txBody>
                    <a:bodyPr/>
                    <a:lstStyle/>
                    <a:p>
                      <a:pPr algn="r">
                        <a:lnSpc>
                          <a:spcPct val="150000"/>
                        </a:lnSpc>
                      </a:pPr>
                      <a:r>
                        <a:rPr lang="en-US" altLang="zh-CN" sz="1600" b="0" dirty="0">
                          <a:solidFill>
                            <a:schemeClr val="bg1">
                              <a:lumMod val="50000"/>
                            </a:schemeClr>
                          </a:solidFill>
                          <a:latin typeface="+mj-ea"/>
                          <a:ea typeface="+mj-ea"/>
                        </a:rPr>
                        <a:t>4.</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服务器的应用代码是如何访问通过前端页面</a:t>
                      </a:r>
                      <a:r>
                        <a:rPr lang="en-US" altLang="zh-CN" sz="1600" b="0" dirty="0">
                          <a:solidFill>
                            <a:schemeClr val="bg1">
                              <a:lumMod val="50000"/>
                            </a:schemeClr>
                          </a:solidFill>
                          <a:latin typeface="+mj-ea"/>
                          <a:ea typeface="+mj-ea"/>
                        </a:rPr>
                        <a:t>URL</a:t>
                      </a:r>
                      <a:r>
                        <a:rPr lang="zh-CN" altLang="en-US" sz="1600" b="0" dirty="0">
                          <a:solidFill>
                            <a:schemeClr val="bg1">
                              <a:lumMod val="50000"/>
                            </a:schemeClr>
                          </a:solidFill>
                          <a:latin typeface="+mj-ea"/>
                          <a:ea typeface="+mj-ea"/>
                        </a:rPr>
                        <a:t>参数和</a:t>
                      </a:r>
                      <a:r>
                        <a:rPr lang="en-US" altLang="zh-CN" sz="1600" b="0" dirty="0">
                          <a:solidFill>
                            <a:schemeClr val="bg1">
                              <a:lumMod val="50000"/>
                            </a:schemeClr>
                          </a:solidFill>
                          <a:latin typeface="+mj-ea"/>
                          <a:ea typeface="+mj-ea"/>
                        </a:rPr>
                        <a:t>Form</a:t>
                      </a:r>
                      <a:r>
                        <a:rPr lang="zh-CN" altLang="en-US" sz="1600" b="0" dirty="0">
                          <a:solidFill>
                            <a:schemeClr val="bg1">
                              <a:lumMod val="50000"/>
                            </a:schemeClr>
                          </a:solidFill>
                          <a:latin typeface="+mj-ea"/>
                          <a:ea typeface="+mj-ea"/>
                        </a:rPr>
                        <a:t>传入的数据？</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lnSpc>
                          <a:spcPct val="150000"/>
                        </a:lnSpc>
                      </a:pP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solidFill>
                          <a:latin typeface="+mj-ea"/>
                          <a:ea typeface="+mj-ea"/>
                          <a:cs typeface="+mn-cs"/>
                        </a:rPr>
                        <a:t>控制器一般通过 </a:t>
                      </a:r>
                      <a:r>
                        <a:rPr lang="en-US" altLang="zh-CN" sz="1400" b="0" kern="1200" dirty="0" err="1">
                          <a:solidFill>
                            <a:schemeClr val="bg1"/>
                          </a:solidFill>
                          <a:latin typeface="+mj-ea"/>
                          <a:ea typeface="+mj-ea"/>
                          <a:cs typeface="+mn-cs"/>
                        </a:rPr>
                        <a:t>Request.QueryString</a:t>
                      </a:r>
                      <a:r>
                        <a:rPr lang="en-US" altLang="zh-CN" sz="1400" b="0" kern="1200" dirty="0">
                          <a:solidFill>
                            <a:schemeClr val="bg1"/>
                          </a:solidFill>
                          <a:latin typeface="+mj-ea"/>
                          <a:ea typeface="+mj-ea"/>
                          <a:cs typeface="+mn-cs"/>
                        </a:rPr>
                        <a:t> </a:t>
                      </a:r>
                      <a:r>
                        <a:rPr lang="zh-CN" altLang="en-US" sz="1400" b="0" kern="1200" dirty="0">
                          <a:solidFill>
                            <a:schemeClr val="bg1"/>
                          </a:solidFill>
                          <a:latin typeface="+mj-ea"/>
                          <a:ea typeface="+mj-ea"/>
                          <a:cs typeface="+mn-cs"/>
                        </a:rPr>
                        <a:t>和 </a:t>
                      </a:r>
                      <a:r>
                        <a:rPr lang="en-US" altLang="zh-CN" sz="1400" b="0" kern="1200" dirty="0" err="1">
                          <a:solidFill>
                            <a:schemeClr val="bg1"/>
                          </a:solidFill>
                          <a:latin typeface="+mj-ea"/>
                          <a:ea typeface="+mj-ea"/>
                          <a:cs typeface="+mn-cs"/>
                        </a:rPr>
                        <a:t>Request.Form</a:t>
                      </a:r>
                      <a:r>
                        <a:rPr lang="en-US" altLang="zh-CN" sz="1400" b="0" kern="1200" dirty="0">
                          <a:solidFill>
                            <a:schemeClr val="bg1"/>
                          </a:solidFill>
                          <a:latin typeface="+mj-ea"/>
                          <a:ea typeface="+mj-ea"/>
                          <a:cs typeface="+mn-cs"/>
                        </a:rPr>
                        <a:t> </a:t>
                      </a:r>
                      <a:r>
                        <a:rPr lang="zh-CN" altLang="en-US" sz="1400" b="0" kern="1200" dirty="0">
                          <a:solidFill>
                            <a:schemeClr val="bg1"/>
                          </a:solidFill>
                          <a:latin typeface="+mj-ea"/>
                          <a:ea typeface="+mj-ea"/>
                          <a:cs typeface="+mn-cs"/>
                        </a:rPr>
                        <a:t>方法访问用户输入的数据，按照</a:t>
                      </a:r>
                      <a:r>
                        <a:rPr lang="en-US" altLang="zh-CN" sz="1400" b="0" kern="1200" dirty="0">
                          <a:solidFill>
                            <a:schemeClr val="bg1"/>
                          </a:solidFill>
                          <a:latin typeface="+mj-ea"/>
                          <a:ea typeface="+mj-ea"/>
                          <a:cs typeface="+mn-cs"/>
                        </a:rPr>
                        <a:t>MVC</a:t>
                      </a:r>
                      <a:r>
                        <a:rPr lang="zh-CN" altLang="en-US" sz="1400" b="0" kern="1200" dirty="0">
                          <a:solidFill>
                            <a:schemeClr val="bg1"/>
                          </a:solidFill>
                          <a:latin typeface="+mj-ea"/>
                          <a:ea typeface="+mj-ea"/>
                          <a:cs typeface="+mn-cs"/>
                        </a:rPr>
                        <a:t>的要求，所有用户输入的数据都要在控制器中进行处理，不应该在</a:t>
                      </a:r>
                      <a:r>
                        <a:rPr lang="en-US" altLang="zh-CN" sz="1400" b="0" kern="1200" dirty="0">
                          <a:solidFill>
                            <a:schemeClr val="bg1"/>
                          </a:solidFill>
                          <a:latin typeface="+mj-ea"/>
                          <a:ea typeface="+mj-ea"/>
                          <a:cs typeface="+mn-cs"/>
                        </a:rPr>
                        <a:t>View</a:t>
                      </a:r>
                      <a:r>
                        <a:rPr lang="zh-CN" altLang="en-US" sz="1400" b="0" kern="1200" dirty="0">
                          <a:solidFill>
                            <a:schemeClr val="bg1"/>
                          </a:solidFill>
                          <a:latin typeface="+mj-ea"/>
                          <a:ea typeface="+mj-ea"/>
                          <a:cs typeface="+mn-cs"/>
                        </a:rPr>
                        <a:t>中做任何逻辑处理。</a:t>
                      </a:r>
                      <a:endParaRPr lang="zh-CN" altLang="en-US" sz="14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lnSpc>
                          <a:spcPct val="150000"/>
                        </a:lnSpc>
                      </a:pPr>
                      <a:r>
                        <a:rPr lang="en-US" altLang="zh-CN" sz="1600" b="0" dirty="0">
                          <a:solidFill>
                            <a:schemeClr val="bg1">
                              <a:lumMod val="50000"/>
                            </a:schemeClr>
                          </a:solidFill>
                          <a:latin typeface="+mj-ea"/>
                          <a:ea typeface="+mj-ea"/>
                        </a:rPr>
                        <a:t>5.</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 </a:t>
                      </a:r>
                      <a:r>
                        <a:rPr lang="en-US" altLang="zh-CN" sz="1600" b="0" dirty="0" err="1">
                          <a:solidFill>
                            <a:schemeClr val="bg1">
                              <a:lumMod val="50000"/>
                            </a:schemeClr>
                          </a:solidFill>
                          <a:latin typeface="+mj-ea"/>
                          <a:ea typeface="+mj-ea"/>
                        </a:rPr>
                        <a:t>ASP.Net</a:t>
                      </a:r>
                      <a:r>
                        <a:rPr lang="en-US" altLang="zh-CN" sz="1600" b="0" baseline="0" dirty="0">
                          <a:solidFill>
                            <a:schemeClr val="bg1">
                              <a:lumMod val="50000"/>
                            </a:schemeClr>
                          </a:solidFill>
                          <a:latin typeface="+mj-ea"/>
                          <a:ea typeface="+mj-ea"/>
                        </a:rPr>
                        <a:t> MVC </a:t>
                      </a:r>
                      <a:r>
                        <a:rPr lang="zh-CN" altLang="en-US" sz="1600" b="0" baseline="0" dirty="0">
                          <a:solidFill>
                            <a:schemeClr val="bg1">
                              <a:lumMod val="50000"/>
                            </a:schemeClr>
                          </a:solidFill>
                          <a:latin typeface="+mj-ea"/>
                          <a:ea typeface="+mj-ea"/>
                        </a:rPr>
                        <a:t>中，如何访问</a:t>
                      </a:r>
                      <a:r>
                        <a:rPr lang="en-US" altLang="zh-CN" sz="1600" b="0" baseline="0" dirty="0">
                          <a:solidFill>
                            <a:schemeClr val="bg1">
                              <a:lumMod val="50000"/>
                            </a:schemeClr>
                          </a:solidFill>
                          <a:latin typeface="+mj-ea"/>
                          <a:ea typeface="+mj-ea"/>
                        </a:rPr>
                        <a:t>Session</a:t>
                      </a:r>
                      <a:r>
                        <a:rPr lang="zh-CN" altLang="en-US" sz="1600" b="0" baseline="0" dirty="0">
                          <a:solidFill>
                            <a:schemeClr val="bg1">
                              <a:lumMod val="50000"/>
                            </a:schemeClr>
                          </a:solidFill>
                          <a:latin typeface="+mj-ea"/>
                          <a:ea typeface="+mj-ea"/>
                        </a:rPr>
                        <a:t>数据？</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1767">
                <a:tc>
                  <a:txBody>
                    <a:bodyPr/>
                    <a:lstStyle/>
                    <a:p>
                      <a:pPr algn="r">
                        <a:lnSpc>
                          <a:spcPct val="150000"/>
                        </a:lnSpc>
                      </a:pP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solidFill>
                          <a:latin typeface="+mj-ea"/>
                          <a:ea typeface="+mj-ea"/>
                          <a:cs typeface="+mn-cs"/>
                        </a:rPr>
                        <a:t>访问</a:t>
                      </a:r>
                      <a:r>
                        <a:rPr lang="en-US" altLang="zh-CN" sz="1400" b="0" kern="1200" dirty="0">
                          <a:solidFill>
                            <a:schemeClr val="bg1"/>
                          </a:solidFill>
                          <a:latin typeface="+mj-ea"/>
                          <a:ea typeface="+mj-ea"/>
                          <a:cs typeface="+mn-cs"/>
                        </a:rPr>
                        <a:t>session</a:t>
                      </a:r>
                      <a:r>
                        <a:rPr lang="zh-CN" altLang="en-US" sz="1400" b="0" kern="1200" dirty="0">
                          <a:solidFill>
                            <a:schemeClr val="bg1"/>
                          </a:solidFill>
                          <a:latin typeface="+mj-ea"/>
                          <a:ea typeface="+mj-ea"/>
                          <a:cs typeface="+mn-cs"/>
                        </a:rPr>
                        <a:t>的方式类似普通的</a:t>
                      </a:r>
                      <a:r>
                        <a:rPr lang="en-US" altLang="zh-CN" sz="1400" b="0" kern="1200" dirty="0" err="1">
                          <a:solidFill>
                            <a:schemeClr val="bg1"/>
                          </a:solidFill>
                          <a:latin typeface="+mj-ea"/>
                          <a:ea typeface="+mj-ea"/>
                          <a:cs typeface="+mn-cs"/>
                        </a:rPr>
                        <a:t>aspx</a:t>
                      </a:r>
                      <a:r>
                        <a:rPr lang="zh-CN" altLang="en-US" sz="1400" b="0" kern="1200" dirty="0">
                          <a:solidFill>
                            <a:schemeClr val="bg1"/>
                          </a:solidFill>
                          <a:latin typeface="+mj-ea"/>
                          <a:ea typeface="+mj-ea"/>
                          <a:cs typeface="+mn-cs"/>
                        </a:rPr>
                        <a:t>页面，只不过</a:t>
                      </a:r>
                      <a:r>
                        <a:rPr lang="en-US" altLang="zh-CN" sz="1400" b="0" kern="1200" dirty="0">
                          <a:solidFill>
                            <a:schemeClr val="bg1"/>
                          </a:solidFill>
                          <a:latin typeface="+mj-ea"/>
                          <a:ea typeface="+mj-ea"/>
                          <a:cs typeface="+mn-cs"/>
                        </a:rPr>
                        <a:t>session</a:t>
                      </a:r>
                      <a:r>
                        <a:rPr lang="zh-CN" altLang="en-US" sz="1400" b="0" kern="1200" dirty="0">
                          <a:solidFill>
                            <a:schemeClr val="bg1"/>
                          </a:solidFill>
                          <a:latin typeface="+mj-ea"/>
                          <a:ea typeface="+mj-ea"/>
                          <a:cs typeface="+mn-cs"/>
                        </a:rPr>
                        <a:t>的创建、控制，都应该在控制器类中进行处理，不能在</a:t>
                      </a:r>
                      <a:r>
                        <a:rPr lang="en-US" altLang="zh-CN" sz="1400" b="0" kern="1200" dirty="0">
                          <a:solidFill>
                            <a:schemeClr val="bg1"/>
                          </a:solidFill>
                          <a:latin typeface="+mj-ea"/>
                          <a:ea typeface="+mj-ea"/>
                          <a:cs typeface="+mn-cs"/>
                        </a:rPr>
                        <a:t>View</a:t>
                      </a:r>
                      <a:r>
                        <a:rPr lang="zh-CN" altLang="en-US" sz="1400" b="0" kern="1200" dirty="0">
                          <a:solidFill>
                            <a:schemeClr val="bg1"/>
                          </a:solidFill>
                          <a:latin typeface="+mj-ea"/>
                          <a:ea typeface="+mj-ea"/>
                          <a:cs typeface="+mn-cs"/>
                        </a:rPr>
                        <a:t>中进行处理，也就是说，</a:t>
                      </a:r>
                      <a:r>
                        <a:rPr lang="en-US" altLang="zh-CN" sz="1400" b="0" kern="1200" dirty="0">
                          <a:solidFill>
                            <a:schemeClr val="bg1"/>
                          </a:solidFill>
                          <a:latin typeface="+mj-ea"/>
                          <a:ea typeface="+mj-ea"/>
                          <a:cs typeface="+mn-cs"/>
                        </a:rPr>
                        <a:t>View</a:t>
                      </a:r>
                      <a:r>
                        <a:rPr lang="zh-CN" altLang="en-US" sz="1400" b="0" kern="1200" dirty="0">
                          <a:solidFill>
                            <a:schemeClr val="bg1"/>
                          </a:solidFill>
                          <a:latin typeface="+mj-ea"/>
                          <a:ea typeface="+mj-ea"/>
                          <a:cs typeface="+mn-cs"/>
                        </a:rPr>
                        <a:t>只是呈现</a:t>
                      </a:r>
                      <a:r>
                        <a:rPr lang="en-US" altLang="zh-CN" sz="1400" b="0" kern="1200" dirty="0">
                          <a:solidFill>
                            <a:schemeClr val="bg1"/>
                          </a:solidFill>
                          <a:latin typeface="+mj-ea"/>
                          <a:ea typeface="+mj-ea"/>
                          <a:cs typeface="+mn-cs"/>
                        </a:rPr>
                        <a:t>session</a:t>
                      </a:r>
                      <a:r>
                        <a:rPr lang="zh-CN" altLang="en-US" sz="1400" b="0" kern="1200" dirty="0">
                          <a:solidFill>
                            <a:schemeClr val="bg1"/>
                          </a:solidFill>
                          <a:latin typeface="+mj-ea"/>
                          <a:ea typeface="+mj-ea"/>
                          <a:cs typeface="+mn-cs"/>
                        </a:rPr>
                        <a:t>的值而已，这也是</a:t>
                      </a:r>
                      <a:r>
                        <a:rPr lang="en-US" altLang="zh-CN" sz="1400" b="0" kern="1200" dirty="0">
                          <a:solidFill>
                            <a:schemeClr val="bg1"/>
                          </a:solidFill>
                          <a:latin typeface="+mj-ea"/>
                          <a:ea typeface="+mj-ea"/>
                          <a:cs typeface="+mn-cs"/>
                        </a:rPr>
                        <a:t>MVC</a:t>
                      </a:r>
                      <a:r>
                        <a:rPr lang="zh-CN" altLang="en-US" sz="1400" b="0" kern="1200" dirty="0">
                          <a:solidFill>
                            <a:schemeClr val="bg1"/>
                          </a:solidFill>
                          <a:latin typeface="+mj-ea"/>
                          <a:ea typeface="+mj-ea"/>
                          <a:cs typeface="+mn-cs"/>
                        </a:rPr>
                        <a:t>的基本要求之一。</a:t>
                      </a:r>
                      <a:endParaRPr lang="zh-CN" altLang="en-US" sz="14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1767">
                <a:tc>
                  <a:txBody>
                    <a:bodyPr/>
                    <a:lstStyle/>
                    <a:p>
                      <a:pPr algn="r">
                        <a:lnSpc>
                          <a:spcPct val="150000"/>
                        </a:lnSpc>
                      </a:pPr>
                      <a:r>
                        <a:rPr lang="en-US" altLang="zh-CN" sz="1600" b="0" dirty="0">
                          <a:solidFill>
                            <a:schemeClr val="bg1">
                              <a:lumMod val="50000"/>
                            </a:schemeClr>
                          </a:solidFill>
                          <a:latin typeface="+mj-ea"/>
                          <a:ea typeface="+mj-ea"/>
                        </a:rPr>
                        <a:t>6.</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 </a:t>
                      </a:r>
                      <a:r>
                        <a:rPr lang="en-US" altLang="zh-CN" sz="1600" b="0" dirty="0" err="1">
                          <a:solidFill>
                            <a:schemeClr val="bg1">
                              <a:lumMod val="50000"/>
                            </a:schemeClr>
                          </a:solidFill>
                          <a:latin typeface="+mj-ea"/>
                          <a:ea typeface="+mj-ea"/>
                        </a:rPr>
                        <a:t>ASP.Net</a:t>
                      </a:r>
                      <a:r>
                        <a:rPr lang="en-US" altLang="zh-CN" sz="1600" b="0" dirty="0">
                          <a:solidFill>
                            <a:schemeClr val="bg1">
                              <a:lumMod val="50000"/>
                            </a:schemeClr>
                          </a:solidFill>
                          <a:latin typeface="+mj-ea"/>
                          <a:ea typeface="+mj-ea"/>
                        </a:rPr>
                        <a:t> MVC </a:t>
                      </a:r>
                      <a:r>
                        <a:rPr lang="zh-CN" altLang="en-US" sz="1600" b="0" dirty="0">
                          <a:solidFill>
                            <a:schemeClr val="bg1">
                              <a:lumMod val="50000"/>
                            </a:schemeClr>
                          </a:solidFill>
                          <a:latin typeface="+mj-ea"/>
                          <a:ea typeface="+mj-ea"/>
                        </a:rPr>
                        <a:t>中，如何在后台生成前端代码？</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1767">
                <a:tc>
                  <a:txBody>
                    <a:bodyPr/>
                    <a:lstStyle/>
                    <a:p>
                      <a:pPr algn="r">
                        <a:lnSpc>
                          <a:spcPct val="150000"/>
                        </a:lnSpc>
                      </a:pP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solidFill>
                          <a:latin typeface="+mj-ea"/>
                          <a:ea typeface="+mj-ea"/>
                          <a:cs typeface="+mn-cs"/>
                        </a:rPr>
                        <a:t>在</a:t>
                      </a:r>
                      <a:r>
                        <a:rPr lang="en-US" altLang="zh-CN" sz="1400" b="0" kern="1200" dirty="0">
                          <a:solidFill>
                            <a:schemeClr val="bg1"/>
                          </a:solidFill>
                          <a:latin typeface="+mj-ea"/>
                          <a:ea typeface="+mj-ea"/>
                          <a:cs typeface="+mn-cs"/>
                        </a:rPr>
                        <a:t>View</a:t>
                      </a:r>
                      <a:r>
                        <a:rPr lang="zh-CN" altLang="en-US" sz="1400" b="0" kern="1200" dirty="0">
                          <a:solidFill>
                            <a:schemeClr val="bg1"/>
                          </a:solidFill>
                          <a:latin typeface="+mj-ea"/>
                          <a:ea typeface="+mj-ea"/>
                          <a:cs typeface="+mn-cs"/>
                        </a:rPr>
                        <a:t>中使用直接在后台生成的 </a:t>
                      </a:r>
                      <a:r>
                        <a:rPr lang="en-US" altLang="zh-CN" sz="1400" b="0" kern="1200" dirty="0">
                          <a:solidFill>
                            <a:schemeClr val="bg1"/>
                          </a:solidFill>
                          <a:latin typeface="+mj-ea"/>
                          <a:ea typeface="+mj-ea"/>
                          <a:cs typeface="+mn-cs"/>
                        </a:rPr>
                        <a:t>HTML</a:t>
                      </a:r>
                      <a:r>
                        <a:rPr lang="zh-CN" altLang="en-US" sz="1400" b="0" kern="1200" dirty="0">
                          <a:solidFill>
                            <a:schemeClr val="bg1"/>
                          </a:solidFill>
                          <a:latin typeface="+mj-ea"/>
                          <a:ea typeface="+mj-ea"/>
                          <a:cs typeface="+mn-cs"/>
                        </a:rPr>
                        <a:t>代码是有争论的，有些观点认为这样会破坏</a:t>
                      </a:r>
                      <a:r>
                        <a:rPr lang="en-US" altLang="zh-CN" sz="1400" b="0" kern="1200" dirty="0">
                          <a:solidFill>
                            <a:schemeClr val="bg1"/>
                          </a:solidFill>
                          <a:latin typeface="+mj-ea"/>
                          <a:ea typeface="+mj-ea"/>
                          <a:cs typeface="+mn-cs"/>
                        </a:rPr>
                        <a:t>View</a:t>
                      </a:r>
                      <a:r>
                        <a:rPr lang="zh-CN" altLang="en-US" sz="1400" b="0" kern="1200" dirty="0">
                          <a:solidFill>
                            <a:schemeClr val="bg1"/>
                          </a:solidFill>
                          <a:latin typeface="+mj-ea"/>
                          <a:ea typeface="+mj-ea"/>
                          <a:cs typeface="+mn-cs"/>
                        </a:rPr>
                        <a:t>的纯洁，因为开发人员可以随意添加后台的代码</a:t>
                      </a:r>
                      <a:r>
                        <a:rPr lang="en-US" altLang="zh-CN" sz="1400" b="0" kern="1200" dirty="0">
                          <a:solidFill>
                            <a:schemeClr val="bg1"/>
                          </a:solidFill>
                          <a:latin typeface="+mj-ea"/>
                          <a:ea typeface="+mj-ea"/>
                          <a:cs typeface="+mn-cs"/>
                        </a:rPr>
                        <a:t> </a:t>
                      </a:r>
                      <a:r>
                        <a:rPr lang="zh-CN" altLang="en-US" sz="1400" b="0" kern="1200" dirty="0">
                          <a:solidFill>
                            <a:schemeClr val="bg1"/>
                          </a:solidFill>
                          <a:latin typeface="+mj-ea"/>
                          <a:ea typeface="+mj-ea"/>
                          <a:cs typeface="+mn-cs"/>
                        </a:rPr>
                        <a:t>，因此在实际的项目中，还是需要进行控制的，一般的做法是封装起来，仅提供一些公共的接口和方法供前端开发人员使用。</a:t>
                      </a:r>
                      <a:endParaRPr lang="en-US" altLang="zh-CN" sz="1400" b="0" kern="1200" dirty="0">
                        <a:solidFill>
                          <a:schemeClr val="bg1"/>
                        </a:solidFill>
                        <a:latin typeface="+mj-ea"/>
                        <a:ea typeface="+mj-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solidFill>
                          <a:latin typeface="+mj-ea"/>
                          <a:ea typeface="+mj-ea"/>
                          <a:cs typeface="+mn-cs"/>
                        </a:rPr>
                        <a:t>无论如何都要特别注意不要在</a:t>
                      </a:r>
                      <a:r>
                        <a:rPr lang="en-US" altLang="zh-CN" sz="1400" b="0" kern="1200" dirty="0">
                          <a:solidFill>
                            <a:schemeClr val="bg1"/>
                          </a:solidFill>
                          <a:latin typeface="+mj-ea"/>
                          <a:ea typeface="+mj-ea"/>
                          <a:cs typeface="+mn-cs"/>
                        </a:rPr>
                        <a:t>View</a:t>
                      </a:r>
                      <a:r>
                        <a:rPr lang="zh-CN" altLang="en-US" sz="1400" b="0" kern="1200" dirty="0">
                          <a:solidFill>
                            <a:schemeClr val="bg1"/>
                          </a:solidFill>
                          <a:latin typeface="+mj-ea"/>
                          <a:ea typeface="+mj-ea"/>
                          <a:cs typeface="+mn-cs"/>
                        </a:rPr>
                        <a:t>这一端编写和使用带有逻辑策略的代码</a:t>
                      </a:r>
                      <a:r>
                        <a:rPr lang="zh-CN" altLang="en-US" sz="1600" b="0" kern="1200" dirty="0">
                          <a:solidFill>
                            <a:schemeClr val="bg1"/>
                          </a:solidFill>
                          <a:latin typeface="+mj-ea"/>
                          <a:ea typeface="+mj-ea"/>
                          <a:cs typeface="+mn-cs"/>
                        </a:rPr>
                        <a:t>。</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4857630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200025" y="384588"/>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课程作业指南</a:t>
            </a:r>
          </a:p>
        </p:txBody>
      </p:sp>
      <p:graphicFrame>
        <p:nvGraphicFramePr>
          <p:cNvPr id="3" name="表格 2"/>
          <p:cNvGraphicFramePr>
            <a:graphicFrameLocks noGrp="1"/>
          </p:cNvGraphicFramePr>
          <p:nvPr>
            <p:extLst>
              <p:ext uri="{D42A27DB-BD31-4B8C-83A1-F6EECF244321}">
                <p14:modId xmlns:p14="http://schemas.microsoft.com/office/powerpoint/2010/main" val="2990958280"/>
              </p:ext>
            </p:extLst>
          </p:nvPr>
        </p:nvGraphicFramePr>
        <p:xfrm>
          <a:off x="327544" y="1519171"/>
          <a:ext cx="8570795" cy="1188403"/>
        </p:xfrm>
        <a:graphic>
          <a:graphicData uri="http://schemas.openxmlformats.org/drawingml/2006/table">
            <a:tbl>
              <a:tblPr firstRow="1" bandRow="1">
                <a:tableStyleId>{91EBBBCC-DAD2-459C-BE2E-F6DE35CF9A28}</a:tableStyleId>
              </a:tblPr>
              <a:tblGrid>
                <a:gridCol w="1051090">
                  <a:extLst>
                    <a:ext uri="{9D8B030D-6E8A-4147-A177-3AD203B41FA5}">
                      <a16:colId xmlns:a16="http://schemas.microsoft.com/office/drawing/2014/main" val="20000"/>
                    </a:ext>
                  </a:extLst>
                </a:gridCol>
                <a:gridCol w="3502124">
                  <a:extLst>
                    <a:ext uri="{9D8B030D-6E8A-4147-A177-3AD203B41FA5}">
                      <a16:colId xmlns:a16="http://schemas.microsoft.com/office/drawing/2014/main" val="20001"/>
                    </a:ext>
                  </a:extLst>
                </a:gridCol>
                <a:gridCol w="1698172">
                  <a:extLst>
                    <a:ext uri="{9D8B030D-6E8A-4147-A177-3AD203B41FA5}">
                      <a16:colId xmlns:a16="http://schemas.microsoft.com/office/drawing/2014/main" val="20002"/>
                    </a:ext>
                  </a:extLst>
                </a:gridCol>
                <a:gridCol w="2319409">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789678">
                <a:tc>
                  <a:txBody>
                    <a:bodyPr/>
                    <a:lstStyle/>
                    <a:p>
                      <a:pPr algn="r"/>
                      <a:r>
                        <a:rPr lang="en-US" altLang="zh-CN" sz="1400" dirty="0">
                          <a:solidFill>
                            <a:schemeClr val="bg1">
                              <a:lumMod val="50000"/>
                            </a:schemeClr>
                          </a:solidFill>
                          <a:effectLst/>
                          <a:latin typeface="+mj-ea"/>
                          <a:ea typeface="+mj-ea"/>
                        </a:rPr>
                        <a:t>4.1.</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下图是类 </a:t>
                      </a:r>
                      <a:r>
                        <a:rPr lang="en-US" altLang="zh-CN" sz="1400" dirty="0">
                          <a:solidFill>
                            <a:schemeClr val="bg1">
                              <a:lumMod val="50000"/>
                            </a:schemeClr>
                          </a:solidFill>
                          <a:effectLst/>
                          <a:latin typeface="+mj-ea"/>
                          <a:ea typeface="+mj-ea"/>
                        </a:rPr>
                        <a:t>Address</a:t>
                      </a:r>
                      <a:r>
                        <a:rPr lang="zh-CN" altLang="en-US" sz="1400" dirty="0">
                          <a:solidFill>
                            <a:schemeClr val="bg1">
                              <a:lumMod val="50000"/>
                            </a:schemeClr>
                          </a:solidFill>
                          <a:effectLst/>
                          <a:latin typeface="+mj-ea"/>
                          <a:ea typeface="+mj-ea"/>
                        </a:rPr>
                        <a:t>的简单结构，请根据课堂简介的内容，使用</a:t>
                      </a:r>
                      <a:r>
                        <a:rPr lang="en-US" altLang="zh-CN" sz="1400" dirty="0">
                          <a:solidFill>
                            <a:schemeClr val="bg1">
                              <a:lumMod val="50000"/>
                            </a:schemeClr>
                          </a:solidFill>
                          <a:effectLst/>
                          <a:latin typeface="+mj-ea"/>
                          <a:ea typeface="+mj-ea"/>
                        </a:rPr>
                        <a:t>MVC</a:t>
                      </a:r>
                      <a:r>
                        <a:rPr lang="zh-CN" altLang="en-US" sz="1400" dirty="0">
                          <a:solidFill>
                            <a:schemeClr val="bg1">
                              <a:lumMod val="50000"/>
                            </a:schemeClr>
                          </a:solidFill>
                          <a:effectLst/>
                          <a:latin typeface="+mj-ea"/>
                          <a:ea typeface="+mj-ea"/>
                        </a:rPr>
                        <a:t>架构实现普通的列表、新建、编辑、删除功能。</a:t>
                      </a:r>
                    </a:p>
                  </a:txBody>
                  <a:tcPr/>
                </a:tc>
                <a:tc>
                  <a:txBody>
                    <a:bodyPr/>
                    <a:lstStyle/>
                    <a:p>
                      <a:r>
                        <a:rPr lang="zh-CN" altLang="en-US" sz="1400" dirty="0">
                          <a:solidFill>
                            <a:schemeClr val="bg1">
                              <a:lumMod val="50000"/>
                            </a:schemeClr>
                          </a:solidFill>
                          <a:effectLst/>
                          <a:latin typeface="+mj-ea"/>
                          <a:ea typeface="+mj-ea"/>
                        </a:rPr>
                        <a:t>课堂例子。</a:t>
                      </a:r>
                    </a:p>
                  </a:txBody>
                  <a:tcPr/>
                </a:tc>
                <a:tc>
                  <a:txBody>
                    <a:bodyPr/>
                    <a:lstStyle/>
                    <a:p>
                      <a:r>
                        <a:rPr lang="zh-CN" altLang="en-US" sz="1400" dirty="0">
                          <a:solidFill>
                            <a:schemeClr val="bg1">
                              <a:lumMod val="50000"/>
                            </a:schemeClr>
                          </a:solidFill>
                          <a:effectLst/>
                          <a:latin typeface="+mj-ea"/>
                          <a:ea typeface="+mj-ea"/>
                        </a:rPr>
                        <a:t>个人独立完成，现时</a:t>
                      </a:r>
                      <a:r>
                        <a:rPr lang="en-US" altLang="zh-CN" sz="1400" dirty="0">
                          <a:solidFill>
                            <a:schemeClr val="bg1">
                              <a:lumMod val="50000"/>
                            </a:schemeClr>
                          </a:solidFill>
                          <a:effectLst/>
                          <a:latin typeface="+mj-ea"/>
                          <a:ea typeface="+mj-ea"/>
                        </a:rPr>
                        <a:t>60</a:t>
                      </a:r>
                      <a:r>
                        <a:rPr lang="zh-CN" altLang="en-US" sz="1400" dirty="0">
                          <a:solidFill>
                            <a:schemeClr val="bg1">
                              <a:lumMod val="50000"/>
                            </a:schemeClr>
                          </a:solidFill>
                          <a:effectLst/>
                          <a:latin typeface="+mj-ea"/>
                          <a:ea typeface="+mj-ea"/>
                        </a:rPr>
                        <a:t>分钟。</a:t>
                      </a:r>
                    </a:p>
                  </a:txBody>
                  <a:tcPr/>
                </a:tc>
                <a:extLst>
                  <a:ext uri="{0D108BD9-81ED-4DB2-BD59-A6C34878D82A}">
                    <a16:rowId xmlns:a16="http://schemas.microsoft.com/office/drawing/2014/main" val="10001"/>
                  </a:ext>
                </a:extLst>
              </a:tr>
            </a:tbl>
          </a:graphicData>
        </a:graphic>
      </p:graphicFrame>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224" y="2790269"/>
            <a:ext cx="47529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444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 MVC </a:t>
            </a:r>
            <a:r>
              <a:rPr lang="zh-CN" altLang="en-US" dirty="0"/>
              <a:t>和 </a:t>
            </a:r>
            <a:r>
              <a:rPr lang="en-US" altLang="zh-CN" dirty="0"/>
              <a:t>EF Code First </a:t>
            </a:r>
            <a:r>
              <a:rPr lang="zh-CN" altLang="en-US" dirty="0"/>
              <a:t>特性的应用</a:t>
            </a:r>
          </a:p>
        </p:txBody>
      </p:sp>
      <p:graphicFrame>
        <p:nvGraphicFramePr>
          <p:cNvPr id="3" name="表格 2"/>
          <p:cNvGraphicFramePr>
            <a:graphicFrameLocks noGrp="1"/>
          </p:cNvGraphicFramePr>
          <p:nvPr>
            <p:extLst>
              <p:ext uri="{D42A27DB-BD31-4B8C-83A1-F6EECF244321}">
                <p14:modId xmlns:p14="http://schemas.microsoft.com/office/powerpoint/2010/main" val="2515908205"/>
              </p:ext>
            </p:extLst>
          </p:nvPr>
        </p:nvGraphicFramePr>
        <p:xfrm>
          <a:off x="228271" y="1452589"/>
          <a:ext cx="8621485" cy="2354193"/>
        </p:xfrm>
        <a:graphic>
          <a:graphicData uri="http://schemas.openxmlformats.org/drawingml/2006/table">
            <a:tbl>
              <a:tblPr firstRow="1" bandRow="1">
                <a:effectLst/>
                <a:tableStyleId>{5C22544A-7EE6-4342-B048-85BDC9FD1C3A}</a:tableStyleId>
              </a:tblPr>
              <a:tblGrid>
                <a:gridCol w="537029">
                  <a:extLst>
                    <a:ext uri="{9D8B030D-6E8A-4147-A177-3AD203B41FA5}">
                      <a16:colId xmlns:a16="http://schemas.microsoft.com/office/drawing/2014/main" val="20000"/>
                    </a:ext>
                  </a:extLst>
                </a:gridCol>
                <a:gridCol w="8084456">
                  <a:extLst>
                    <a:ext uri="{9D8B030D-6E8A-4147-A177-3AD203B41FA5}">
                      <a16:colId xmlns:a16="http://schemas.microsoft.com/office/drawing/2014/main" val="20001"/>
                    </a:ext>
                  </a:extLst>
                </a:gridCol>
              </a:tblGrid>
              <a:tr h="401767">
                <a:tc>
                  <a:txBody>
                    <a:bodyPr/>
                    <a:lstStyle/>
                    <a:p>
                      <a:pPr algn="r"/>
                      <a:endParaRPr lang="zh-CN" altLang="en-US" sz="1600" b="1" dirty="0">
                        <a:solidFill>
                          <a:schemeClr val="bg1">
                            <a:lumMod val="75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75000"/>
                            </a:schemeClr>
                          </a:solidFill>
                          <a:latin typeface="+mj-ea"/>
                          <a:ea typeface="+mj-ea"/>
                        </a:rPr>
                        <a:t>应用 </a:t>
                      </a:r>
                      <a:r>
                        <a:rPr lang="en-US" altLang="zh-CN" sz="1600" b="1" dirty="0">
                          <a:solidFill>
                            <a:schemeClr val="bg1">
                              <a:lumMod val="75000"/>
                            </a:schemeClr>
                          </a:solidFill>
                          <a:latin typeface="+mj-ea"/>
                          <a:ea typeface="+mj-ea"/>
                        </a:rPr>
                        <a:t>EF Code First </a:t>
                      </a:r>
                      <a:r>
                        <a:rPr lang="zh-CN" altLang="en-US" sz="1600" b="1" dirty="0">
                          <a:solidFill>
                            <a:schemeClr val="bg1">
                              <a:lumMod val="75000"/>
                            </a:schemeClr>
                          </a:solidFill>
                          <a:latin typeface="+mj-ea"/>
                          <a:ea typeface="+mj-ea"/>
                        </a:rPr>
                        <a:t>创建 </a:t>
                      </a:r>
                      <a:r>
                        <a:rPr lang="en-US" altLang="zh-CN" sz="1600" b="1" dirty="0">
                          <a:solidFill>
                            <a:schemeClr val="bg1">
                              <a:lumMod val="75000"/>
                            </a:schemeClr>
                          </a:solidFill>
                          <a:latin typeface="+mj-ea"/>
                          <a:ea typeface="+mj-ea"/>
                        </a:rPr>
                        <a:t>MVC 3 </a:t>
                      </a:r>
                      <a:r>
                        <a:rPr lang="zh-CN" altLang="en-US" sz="1600" b="1" dirty="0">
                          <a:solidFill>
                            <a:schemeClr val="bg1">
                              <a:lumMod val="75000"/>
                            </a:schemeClr>
                          </a:solidFill>
                          <a:latin typeface="+mj-ea"/>
                          <a:ea typeface="+mj-ea"/>
                        </a:rPr>
                        <a:t>应用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0"/>
                  </a:ext>
                </a:extLst>
              </a:tr>
              <a:tr h="401767">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创建相关的 </a:t>
                      </a:r>
                      <a:r>
                        <a:rPr lang="en-US" altLang="zh-CN" sz="1600" b="0" dirty="0">
                          <a:solidFill>
                            <a:schemeClr val="bg1">
                              <a:lumMod val="50000"/>
                            </a:schemeClr>
                          </a:solidFill>
                          <a:latin typeface="+mj-ea"/>
                          <a:ea typeface="+mj-ea"/>
                        </a:rPr>
                        <a:t>Address </a:t>
                      </a:r>
                      <a:r>
                        <a:rPr lang="zh-CN" altLang="en-US" sz="1600" b="0" dirty="0">
                          <a:solidFill>
                            <a:schemeClr val="bg1">
                              <a:lumMod val="50000"/>
                            </a:schemeClr>
                          </a:solidFill>
                          <a:latin typeface="+mj-ea"/>
                          <a:ea typeface="+mj-ea"/>
                        </a:rPr>
                        <a:t>类来表示“地址”实体；</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引用 </a:t>
                      </a:r>
                      <a:r>
                        <a:rPr lang="en-US" altLang="zh-CN" sz="1600" b="0" kern="1200" dirty="0">
                          <a:solidFill>
                            <a:schemeClr val="bg1">
                              <a:lumMod val="50000"/>
                            </a:schemeClr>
                          </a:solidFill>
                          <a:latin typeface="+mj-ea"/>
                          <a:ea typeface="+mj-ea"/>
                          <a:cs typeface="+mn-cs"/>
                        </a:rPr>
                        <a:t>Entity Framework Code First </a:t>
                      </a:r>
                      <a:r>
                        <a:rPr lang="zh-CN" altLang="en-US" sz="1600" b="0" kern="1200" dirty="0">
                          <a:solidFill>
                            <a:schemeClr val="bg1">
                              <a:lumMod val="50000"/>
                            </a:schemeClr>
                          </a:solidFill>
                          <a:latin typeface="+mj-ea"/>
                          <a:ea typeface="+mj-ea"/>
                          <a:cs typeface="+mn-cs"/>
                        </a:rPr>
                        <a:t>程序集；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创建 </a:t>
                      </a:r>
                      <a:r>
                        <a:rPr lang="en-US" altLang="zh-CN" sz="1600" b="0" kern="1200" dirty="0" err="1">
                          <a:solidFill>
                            <a:schemeClr val="bg1">
                              <a:lumMod val="50000"/>
                            </a:schemeClr>
                          </a:solidFill>
                          <a:latin typeface="+mj-ea"/>
                          <a:ea typeface="+mj-ea"/>
                          <a:cs typeface="+mn-cs"/>
                        </a:rPr>
                        <a:t>DbContext</a:t>
                      </a:r>
                      <a:r>
                        <a:rPr lang="en-US" altLang="zh-CN" sz="1600" b="0" kern="1200" dirty="0">
                          <a:solidFill>
                            <a:schemeClr val="bg1">
                              <a:lumMod val="50000"/>
                            </a:schemeClr>
                          </a:solidFill>
                          <a:latin typeface="+mj-ea"/>
                          <a:ea typeface="+mj-ea"/>
                          <a:cs typeface="+mn-cs"/>
                        </a:rPr>
                        <a:t> </a:t>
                      </a:r>
                      <a:r>
                        <a:rPr lang="zh-CN" altLang="en-US" sz="1600" b="0" kern="1200" dirty="0">
                          <a:solidFill>
                            <a:schemeClr val="bg1">
                              <a:lumMod val="50000"/>
                            </a:schemeClr>
                          </a:solidFill>
                          <a:latin typeface="+mj-ea"/>
                          <a:ea typeface="+mj-ea"/>
                          <a:cs typeface="+mn-cs"/>
                        </a:rPr>
                        <a:t>实例用于管理 </a:t>
                      </a:r>
                      <a:r>
                        <a:rPr lang="en-US" altLang="zh-CN" sz="1600" b="0" kern="1200" dirty="0">
                          <a:solidFill>
                            <a:schemeClr val="bg1">
                              <a:lumMod val="50000"/>
                            </a:schemeClr>
                          </a:solidFill>
                          <a:latin typeface="+mj-ea"/>
                          <a:ea typeface="+mj-ea"/>
                          <a:cs typeface="+mn-cs"/>
                        </a:rPr>
                        <a:t>Address </a:t>
                      </a:r>
                      <a:r>
                        <a:rPr lang="zh-CN" altLang="en-US" sz="1600" b="0" kern="1200" dirty="0">
                          <a:solidFill>
                            <a:schemeClr val="bg1">
                              <a:lumMod val="50000"/>
                            </a:schemeClr>
                          </a:solidFill>
                          <a:latin typeface="+mj-ea"/>
                          <a:ea typeface="+mj-ea"/>
                          <a:cs typeface="+mn-cs"/>
                        </a:rPr>
                        <a:t>和相应的数据库访问</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2964">
                <a:tc>
                  <a:txBody>
                    <a:bodyPr/>
                    <a:lstStyle/>
                    <a:p>
                      <a:pPr algn="r"/>
                      <a:r>
                        <a:rPr lang="en-US" altLang="zh-CN" sz="1600" b="0" dirty="0">
                          <a:solidFill>
                            <a:schemeClr val="bg1">
                              <a:lumMod val="50000"/>
                            </a:schemeClr>
                          </a:solidFill>
                          <a:latin typeface="+mj-ea"/>
                          <a:ea typeface="+mj-ea"/>
                        </a:rPr>
                        <a:t>4.</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实现前端的数据操作功能及后台数据库访问；</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2964">
                <a:tc>
                  <a:txBody>
                    <a:bodyPr/>
                    <a:lstStyle/>
                    <a:p>
                      <a:pPr algn="r"/>
                      <a:r>
                        <a:rPr lang="en-US" altLang="zh-CN" sz="1600" b="0" dirty="0">
                          <a:solidFill>
                            <a:schemeClr val="bg1">
                              <a:lumMod val="50000"/>
                            </a:schemeClr>
                          </a:solidFill>
                          <a:latin typeface="+mj-ea"/>
                          <a:ea typeface="+mj-ea"/>
                        </a:rPr>
                        <a:t>5.</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学习在项目中使用 </a:t>
                      </a:r>
                      <a:r>
                        <a:rPr lang="en-US" altLang="zh-CN" sz="1600" b="0" dirty="0" err="1">
                          <a:solidFill>
                            <a:schemeClr val="bg1">
                              <a:lumMod val="50000"/>
                            </a:schemeClr>
                          </a:solidFill>
                          <a:latin typeface="+mj-ea"/>
                          <a:ea typeface="+mj-ea"/>
                        </a:rPr>
                        <a:t>jQuery</a:t>
                      </a:r>
                      <a:r>
                        <a:rPr lang="en-US" altLang="zh-CN" sz="1600" b="0" dirty="0">
                          <a:solidFill>
                            <a:schemeClr val="bg1">
                              <a:lumMod val="50000"/>
                            </a:schemeClr>
                          </a:solidFill>
                          <a:latin typeface="+mj-ea"/>
                          <a:ea typeface="+mj-ea"/>
                        </a:rPr>
                        <a:t> </a:t>
                      </a:r>
                      <a:r>
                        <a:rPr lang="zh-CN" altLang="en-US" sz="1600" b="0" dirty="0">
                          <a:solidFill>
                            <a:schemeClr val="bg1">
                              <a:lumMod val="50000"/>
                            </a:schemeClr>
                          </a:solidFill>
                          <a:latin typeface="+mj-ea"/>
                          <a:ea typeface="+mj-ea"/>
                        </a:rPr>
                        <a:t>优化界面和一些操作。</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821" y="4120305"/>
            <a:ext cx="47529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6141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764" y="1147206"/>
            <a:ext cx="60579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308" y="1151656"/>
            <a:ext cx="4072683" cy="316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4.4.1. </a:t>
            </a:r>
            <a:r>
              <a:rPr lang="zh-CN" altLang="en-US" dirty="0"/>
              <a:t>创建相关的 </a:t>
            </a:r>
            <a:r>
              <a:rPr lang="en-US" altLang="zh-CN" dirty="0"/>
              <a:t>Address </a:t>
            </a:r>
            <a:r>
              <a:rPr lang="zh-CN" altLang="en-US" dirty="0"/>
              <a:t>表示“地址”实体</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64" y="4449763"/>
            <a:ext cx="7858125" cy="240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 name="表格 21"/>
          <p:cNvGraphicFramePr>
            <a:graphicFrameLocks noGrp="1"/>
          </p:cNvGraphicFramePr>
          <p:nvPr>
            <p:extLst>
              <p:ext uri="{D42A27DB-BD31-4B8C-83A1-F6EECF244321}">
                <p14:modId xmlns:p14="http://schemas.microsoft.com/office/powerpoint/2010/main" val="221181613"/>
              </p:ext>
            </p:extLst>
          </p:nvPr>
        </p:nvGraphicFramePr>
        <p:xfrm>
          <a:off x="4952250" y="1423631"/>
          <a:ext cx="3900797" cy="1997619"/>
        </p:xfrm>
        <a:graphic>
          <a:graphicData uri="http://schemas.openxmlformats.org/drawingml/2006/table">
            <a:tbl>
              <a:tblPr firstRow="1" bandRow="1">
                <a:tableStyleId>{5C22544A-7EE6-4342-B048-85BDC9FD1C3A}</a:tableStyleId>
              </a:tblPr>
              <a:tblGrid>
                <a:gridCol w="474272">
                  <a:extLst>
                    <a:ext uri="{9D8B030D-6E8A-4147-A177-3AD203B41FA5}">
                      <a16:colId xmlns:a16="http://schemas.microsoft.com/office/drawing/2014/main" val="20000"/>
                    </a:ext>
                  </a:extLst>
                </a:gridCol>
                <a:gridCol w="3426525">
                  <a:extLst>
                    <a:ext uri="{9D8B030D-6E8A-4147-A177-3AD203B41FA5}">
                      <a16:colId xmlns:a16="http://schemas.microsoft.com/office/drawing/2014/main" val="20001"/>
                    </a:ext>
                  </a:extLst>
                </a:gridCol>
              </a:tblGrid>
              <a:tr h="391679">
                <a:tc>
                  <a:txBody>
                    <a:bodyPr/>
                    <a:lstStyle/>
                    <a:p>
                      <a:endParaRPr lang="zh-CN" altLang="en-US" sz="1400" dirty="0">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latin typeface="+mj-ea"/>
                          <a:ea typeface="+mj-ea"/>
                        </a:rPr>
                        <a:t>用好的方式确定实体类（对象）的行为</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6260">
                <a:tc>
                  <a:txBody>
                    <a:bodyPr/>
                    <a:lstStyle/>
                    <a:p>
                      <a:pPr algn="r"/>
                      <a:r>
                        <a:rPr lang="en-US" altLang="zh-CN" sz="1400" b="0" dirty="0">
                          <a:solidFill>
                            <a:schemeClr val="bg1"/>
                          </a:solidFill>
                          <a:latin typeface="+mj-ea"/>
                          <a:ea typeface="+mj-ea"/>
                        </a:rPr>
                        <a:t>1.</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mj-ea"/>
                          <a:ea typeface="+mj-ea"/>
                        </a:rPr>
                        <a:t>与生俱有的天赋行为；</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2509">
                <a:tc>
                  <a:txBody>
                    <a:bodyPr/>
                    <a:lstStyle/>
                    <a:p>
                      <a:pPr algn="r"/>
                      <a:r>
                        <a:rPr lang="en-US" altLang="zh-CN" sz="1400" b="0" dirty="0">
                          <a:solidFill>
                            <a:schemeClr val="bg1"/>
                          </a:solidFill>
                          <a:latin typeface="+mj-ea"/>
                          <a:ea typeface="+mj-ea"/>
                        </a:rPr>
                        <a:t>2.</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kern="1200" dirty="0">
                          <a:solidFill>
                            <a:schemeClr val="bg1"/>
                          </a:solidFill>
                          <a:latin typeface="+mj-ea"/>
                          <a:ea typeface="+mj-ea"/>
                          <a:cs typeface="+mn-cs"/>
                        </a:rPr>
                        <a:t>不依赖周边的环境就可以执行（在上述例子中，把“起房子”作为</a:t>
                      </a:r>
                      <a:r>
                        <a:rPr lang="en-US" altLang="zh-CN" sz="1400" b="0" kern="1200" dirty="0">
                          <a:solidFill>
                            <a:schemeClr val="bg1"/>
                          </a:solidFill>
                          <a:latin typeface="+mj-ea"/>
                          <a:ea typeface="+mj-ea"/>
                          <a:cs typeface="+mn-cs"/>
                        </a:rPr>
                        <a:t>Address</a:t>
                      </a:r>
                      <a:r>
                        <a:rPr lang="zh-CN" altLang="en-US" sz="1400" b="0" kern="1200" dirty="0">
                          <a:solidFill>
                            <a:schemeClr val="bg1"/>
                          </a:solidFill>
                          <a:latin typeface="+mj-ea"/>
                          <a:ea typeface="+mj-ea"/>
                          <a:cs typeface="+mn-cs"/>
                        </a:rPr>
                        <a:t>的方法，合适吗？）；</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4384">
                <a:tc>
                  <a:txBody>
                    <a:bodyPr/>
                    <a:lstStyle/>
                    <a:p>
                      <a:pPr algn="r"/>
                      <a:r>
                        <a:rPr lang="en-US" altLang="zh-CN" sz="1400" b="0" dirty="0">
                          <a:solidFill>
                            <a:schemeClr val="bg1"/>
                          </a:solidFill>
                          <a:latin typeface="+mj-ea"/>
                          <a:ea typeface="+mj-ea"/>
                        </a:rPr>
                        <a:t>3.</a:t>
                      </a:r>
                      <a:endParaRPr lang="zh-CN" altLang="en-US" sz="14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mj-ea"/>
                          <a:ea typeface="+mj-ea"/>
                        </a:rPr>
                        <a:t>专门为某种利益而特别制造出来的东西（对象），会赋予它特别的行为。</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47878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4.4.2. </a:t>
            </a:r>
            <a:r>
              <a:rPr lang="zh-CN" altLang="en-US" dirty="0"/>
              <a:t>引用 </a:t>
            </a:r>
            <a:r>
              <a:rPr lang="en-US" altLang="zh-CN" dirty="0"/>
              <a:t>Entity Framework Code First </a:t>
            </a:r>
            <a:r>
              <a:rPr lang="zh-CN" altLang="en-US" dirty="0"/>
              <a:t>程序集</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88" y="1091481"/>
            <a:ext cx="8193974" cy="5418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6282047" y="2470068"/>
            <a:ext cx="2125683" cy="2256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57391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4.4.2.</a:t>
            </a:r>
            <a:r>
              <a:rPr lang="zh-CN" altLang="en-US" dirty="0"/>
              <a:t>引用 </a:t>
            </a:r>
            <a:r>
              <a:rPr lang="en-US" altLang="zh-CN" dirty="0"/>
              <a:t>Entity Framework Code First </a:t>
            </a:r>
            <a:r>
              <a:rPr lang="zh-CN" altLang="en-US" dirty="0"/>
              <a:t>程序集（续）</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93" y="1167988"/>
            <a:ext cx="765810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692" y="2471180"/>
            <a:ext cx="7327900"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795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4.4.3.</a:t>
            </a:r>
            <a:r>
              <a:rPr lang="zh-CN" altLang="en-US" sz="2400" dirty="0"/>
              <a:t>创建 </a:t>
            </a:r>
            <a:r>
              <a:rPr lang="en-US" altLang="zh-CN" sz="2400" dirty="0" err="1"/>
              <a:t>DbContext</a:t>
            </a:r>
            <a:r>
              <a:rPr lang="en-US" altLang="zh-CN" sz="2400" dirty="0"/>
              <a:t> </a:t>
            </a:r>
            <a:r>
              <a:rPr lang="zh-CN" altLang="en-US" sz="2400" dirty="0"/>
              <a:t>实例用于管理 </a:t>
            </a:r>
            <a:r>
              <a:rPr lang="en-US" altLang="zh-CN" sz="2400" dirty="0"/>
              <a:t>Address </a:t>
            </a:r>
            <a:r>
              <a:rPr lang="zh-CN" altLang="en-US" sz="2400" dirty="0"/>
              <a:t>和相应的数据库访问</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01" y="1220591"/>
            <a:ext cx="8478982" cy="996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01" y="2533717"/>
            <a:ext cx="8476942" cy="1099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01" y="3749522"/>
            <a:ext cx="8476942" cy="234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2127" y="2533717"/>
            <a:ext cx="389850" cy="369332"/>
          </a:xfrm>
          <a:prstGeom prst="rect">
            <a:avLst/>
          </a:prstGeom>
          <a:noFill/>
        </p:spPr>
        <p:txBody>
          <a:bodyPr wrap="none" rtlCol="0">
            <a:spAutoFit/>
          </a:bodyPr>
          <a:lstStyle/>
          <a:p>
            <a:pPr>
              <a:buNone/>
            </a:pPr>
            <a:r>
              <a:rPr lang="zh-CN" altLang="en-US" dirty="0">
                <a:solidFill>
                  <a:srgbClr val="FF0000"/>
                </a:solidFill>
                <a:sym typeface="Wingdings"/>
              </a:rPr>
              <a:t></a:t>
            </a:r>
            <a:endParaRPr lang="zh-CN" altLang="en-US" dirty="0">
              <a:solidFill>
                <a:srgbClr val="FF0000"/>
              </a:solidFill>
            </a:endParaRPr>
          </a:p>
        </p:txBody>
      </p:sp>
      <p:sp>
        <p:nvSpPr>
          <p:cNvPr id="8" name="TextBox 7"/>
          <p:cNvSpPr txBox="1"/>
          <p:nvPr/>
        </p:nvSpPr>
        <p:spPr>
          <a:xfrm>
            <a:off x="132127" y="1220591"/>
            <a:ext cx="389850" cy="369332"/>
          </a:xfrm>
          <a:prstGeom prst="rect">
            <a:avLst/>
          </a:prstGeom>
          <a:noFill/>
        </p:spPr>
        <p:txBody>
          <a:bodyPr wrap="none" rtlCol="0">
            <a:spAutoFit/>
          </a:bodyPr>
          <a:lstStyle/>
          <a:p>
            <a:pPr>
              <a:buNone/>
            </a:pPr>
            <a:r>
              <a:rPr lang="zh-CN" altLang="en-US" dirty="0">
                <a:solidFill>
                  <a:srgbClr val="FF0000"/>
                </a:solidFill>
                <a:sym typeface="Wingdings"/>
              </a:rPr>
              <a:t></a:t>
            </a:r>
            <a:endParaRPr lang="zh-CN" altLang="en-US" dirty="0">
              <a:solidFill>
                <a:srgbClr val="FF0000"/>
              </a:solidFill>
            </a:endParaRPr>
          </a:p>
        </p:txBody>
      </p:sp>
      <p:sp>
        <p:nvSpPr>
          <p:cNvPr id="9" name="TextBox 8"/>
          <p:cNvSpPr txBox="1"/>
          <p:nvPr/>
        </p:nvSpPr>
        <p:spPr>
          <a:xfrm>
            <a:off x="132127" y="3749522"/>
            <a:ext cx="389850" cy="369332"/>
          </a:xfrm>
          <a:prstGeom prst="rect">
            <a:avLst/>
          </a:prstGeom>
          <a:noFill/>
        </p:spPr>
        <p:txBody>
          <a:bodyPr wrap="none" rtlCol="0">
            <a:spAutoFit/>
          </a:bodyPr>
          <a:lstStyle/>
          <a:p>
            <a:pPr>
              <a:buNone/>
            </a:pPr>
            <a:r>
              <a:rPr lang="zh-CN" altLang="en-US" dirty="0">
                <a:solidFill>
                  <a:srgbClr val="FF0000"/>
                </a:solidFill>
                <a:sym typeface="Wingdings"/>
              </a:rPr>
              <a:t></a:t>
            </a:r>
            <a:endParaRPr lang="zh-CN" altLang="en-US" dirty="0">
              <a:solidFill>
                <a:srgbClr val="FF0000"/>
              </a:solidFill>
            </a:endParaRPr>
          </a:p>
        </p:txBody>
      </p:sp>
      <p:grpSp>
        <p:nvGrpSpPr>
          <p:cNvPr id="21" name="组合 20"/>
          <p:cNvGrpSpPr/>
          <p:nvPr/>
        </p:nvGrpSpPr>
        <p:grpSpPr>
          <a:xfrm>
            <a:off x="722416" y="1695090"/>
            <a:ext cx="2032658" cy="3465615"/>
            <a:chOff x="722416" y="1695090"/>
            <a:chExt cx="2032658" cy="3465615"/>
          </a:xfrm>
        </p:grpSpPr>
        <p:cxnSp>
          <p:nvCxnSpPr>
            <p:cNvPr id="5" name="直接连接符 4"/>
            <p:cNvCxnSpPr/>
            <p:nvPr/>
          </p:nvCxnSpPr>
          <p:spPr>
            <a:xfrm>
              <a:off x="1638795" y="1695090"/>
              <a:ext cx="106877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86295" y="2992990"/>
              <a:ext cx="106877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22416" y="5160705"/>
              <a:ext cx="106877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470561" y="3301340"/>
            <a:ext cx="1830779" cy="2396836"/>
            <a:chOff x="1470561" y="3301340"/>
            <a:chExt cx="1830779" cy="2396836"/>
          </a:xfrm>
        </p:grpSpPr>
        <p:cxnSp>
          <p:nvCxnSpPr>
            <p:cNvPr id="20" name="直接连接符 19"/>
            <p:cNvCxnSpPr/>
            <p:nvPr/>
          </p:nvCxnSpPr>
          <p:spPr>
            <a:xfrm>
              <a:off x="2707574" y="3301340"/>
              <a:ext cx="59376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470561" y="5698176"/>
              <a:ext cx="59376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0293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2" y="1308471"/>
            <a:ext cx="8625575" cy="5234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4.4.4.</a:t>
            </a:r>
            <a:r>
              <a:rPr lang="zh-CN" altLang="en-US" dirty="0">
                <a:solidFill>
                  <a:schemeClr val="bg1">
                    <a:lumMod val="50000"/>
                  </a:schemeClr>
                </a:solidFill>
                <a:latin typeface="+mj-ea"/>
              </a:rPr>
              <a:t>实现前端的数据操作功能及后台数据库访问</a:t>
            </a:r>
            <a:endParaRPr lang="zh-CN" altLang="en-US" dirty="0"/>
          </a:p>
        </p:txBody>
      </p:sp>
      <p:grpSp>
        <p:nvGrpSpPr>
          <p:cNvPr id="4" name="组合 3"/>
          <p:cNvGrpSpPr/>
          <p:nvPr/>
        </p:nvGrpSpPr>
        <p:grpSpPr>
          <a:xfrm>
            <a:off x="380010" y="2695699"/>
            <a:ext cx="8373044" cy="3669475"/>
            <a:chOff x="380010" y="2695699"/>
            <a:chExt cx="8373044" cy="3669475"/>
          </a:xfrm>
        </p:grpSpPr>
        <p:sp>
          <p:nvSpPr>
            <p:cNvPr id="3" name="圆角矩形 2"/>
            <p:cNvSpPr/>
            <p:nvPr/>
          </p:nvSpPr>
          <p:spPr>
            <a:xfrm>
              <a:off x="380010" y="2695699"/>
              <a:ext cx="8373044" cy="3669475"/>
            </a:xfrm>
            <a:prstGeom prst="roundRect">
              <a:avLst>
                <a:gd name="adj" fmla="val 4046"/>
              </a:avLst>
            </a:prstGeom>
            <a:solidFill>
              <a:schemeClr val="tx1">
                <a:lumMod val="95000"/>
              </a:schemeClr>
            </a:solidFill>
            <a:ln w="9525">
              <a:solidFill>
                <a:srgbClr val="9999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940" y="2850226"/>
              <a:ext cx="3494022" cy="34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90" y="2850226"/>
              <a:ext cx="4337896" cy="2469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42629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F622A-13B7-42CE-83FC-DCE7F28E507E}"/>
              </a:ext>
            </a:extLst>
          </p:cNvPr>
          <p:cNvSpPr>
            <a:spLocks noGrp="1"/>
          </p:cNvSpPr>
          <p:nvPr>
            <p:ph type="title"/>
          </p:nvPr>
        </p:nvSpPr>
        <p:spPr/>
        <p:txBody>
          <a:bodyPr/>
          <a:lstStyle/>
          <a:p>
            <a:r>
              <a:rPr lang="zh-CN" altLang="en-US" dirty="0"/>
              <a:t>课前问题</a:t>
            </a:r>
          </a:p>
        </p:txBody>
      </p:sp>
      <p:graphicFrame>
        <p:nvGraphicFramePr>
          <p:cNvPr id="4" name="表格 3">
            <a:extLst>
              <a:ext uri="{FF2B5EF4-FFF2-40B4-BE49-F238E27FC236}">
                <a16:creationId xmlns:a16="http://schemas.microsoft.com/office/drawing/2014/main" id="{F598CFD6-EF6C-4DCC-B69E-009AA2A7EE0F}"/>
              </a:ext>
            </a:extLst>
          </p:cNvPr>
          <p:cNvGraphicFramePr>
            <a:graphicFrameLocks noGrp="1"/>
          </p:cNvGraphicFramePr>
          <p:nvPr>
            <p:extLst>
              <p:ext uri="{D42A27DB-BD31-4B8C-83A1-F6EECF244321}">
                <p14:modId xmlns:p14="http://schemas.microsoft.com/office/powerpoint/2010/main" val="3129537240"/>
              </p:ext>
            </p:extLst>
          </p:nvPr>
        </p:nvGraphicFramePr>
        <p:xfrm>
          <a:off x="363063" y="1238083"/>
          <a:ext cx="8449055" cy="815914"/>
        </p:xfrm>
        <a:graphic>
          <a:graphicData uri="http://schemas.openxmlformats.org/drawingml/2006/table">
            <a:tbl>
              <a:tblPr firstRow="1" bandRow="1">
                <a:effectLst/>
                <a:tableStyleId>{5C22544A-7EE6-4342-B048-85BDC9FD1C3A}</a:tableStyleId>
              </a:tblPr>
              <a:tblGrid>
                <a:gridCol w="694944">
                  <a:extLst>
                    <a:ext uri="{9D8B030D-6E8A-4147-A177-3AD203B41FA5}">
                      <a16:colId xmlns:a16="http://schemas.microsoft.com/office/drawing/2014/main" val="20000"/>
                    </a:ext>
                  </a:extLst>
                </a:gridCol>
                <a:gridCol w="7754111">
                  <a:extLst>
                    <a:ext uri="{9D8B030D-6E8A-4147-A177-3AD203B41FA5}">
                      <a16:colId xmlns:a16="http://schemas.microsoft.com/office/drawing/2014/main" val="20001"/>
                    </a:ext>
                  </a:extLst>
                </a:gridCol>
              </a:tblGrid>
              <a:tr h="401767">
                <a:tc>
                  <a:txBody>
                    <a:bodyPr/>
                    <a:lstStyle/>
                    <a:p>
                      <a:pPr algn="r"/>
                      <a:endParaRPr lang="zh-CN" altLang="en-US" sz="1600" b="1" dirty="0">
                        <a:solidFill>
                          <a:schemeClr val="bg1">
                            <a:lumMod val="75000"/>
                          </a:schemeClr>
                        </a:solidFill>
                        <a:latin typeface="+mj-ea"/>
                        <a:ea typeface="+mj-ea"/>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75000"/>
                            </a:schemeClr>
                          </a:solidFill>
                          <a:latin typeface="+mj-ea"/>
                          <a:ea typeface="+mj-ea"/>
                        </a:rPr>
                        <a:t>课前任务说明</a:t>
                      </a:r>
                    </a:p>
                  </a:txBody>
                  <a:tcPr>
                    <a:lnL w="12700" cmpd="sng">
                      <a:noFill/>
                    </a:lnL>
                    <a:lnR w="12700" cmpd="sng">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lnSpc>
                          <a:spcPct val="150000"/>
                        </a:lnSpc>
                      </a:pP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kern="1200" dirty="0">
                          <a:solidFill>
                            <a:schemeClr val="bg1">
                              <a:lumMod val="50000"/>
                            </a:schemeClr>
                          </a:solidFill>
                          <a:effectLst/>
                          <a:latin typeface="+mj-ea"/>
                          <a:ea typeface="+mn-ea"/>
                          <a:cs typeface="+mn-cs"/>
                        </a:rPr>
                        <a:t>编写</a:t>
                      </a:r>
                      <a:r>
                        <a:rPr lang="en-US" altLang="zh-CN" sz="1600" kern="1200" dirty="0">
                          <a:solidFill>
                            <a:schemeClr val="bg1">
                              <a:lumMod val="50000"/>
                            </a:schemeClr>
                          </a:solidFill>
                          <a:effectLst/>
                          <a:latin typeface="+mj-ea"/>
                          <a:ea typeface="+mn-ea"/>
                          <a:cs typeface="+mn-cs"/>
                        </a:rPr>
                        <a:t>Web</a:t>
                      </a:r>
                      <a:r>
                        <a:rPr lang="zh-CN" altLang="en-US" sz="1600" kern="1200" dirty="0">
                          <a:solidFill>
                            <a:schemeClr val="bg1">
                              <a:lumMod val="50000"/>
                            </a:schemeClr>
                          </a:solidFill>
                          <a:effectLst/>
                          <a:latin typeface="+mj-ea"/>
                          <a:ea typeface="+mn-ea"/>
                          <a:cs typeface="+mn-cs"/>
                        </a:rPr>
                        <a:t>应用对</a:t>
                      </a:r>
                      <a:r>
                        <a:rPr lang="en-US" altLang="zh-CN" sz="1600" kern="1200" dirty="0">
                          <a:solidFill>
                            <a:schemeClr val="bg1">
                              <a:lumMod val="50000"/>
                            </a:schemeClr>
                          </a:solidFill>
                          <a:effectLst/>
                          <a:latin typeface="+mj-ea"/>
                          <a:ea typeface="+mn-ea"/>
                          <a:cs typeface="+mn-cs"/>
                        </a:rPr>
                        <a:t>Department</a:t>
                      </a:r>
                      <a:r>
                        <a:rPr lang="zh-CN" altLang="en-US" sz="1600" kern="1200" dirty="0">
                          <a:solidFill>
                            <a:schemeClr val="bg1">
                              <a:lumMod val="50000"/>
                            </a:schemeClr>
                          </a:solidFill>
                          <a:effectLst/>
                          <a:latin typeface="+mj-ea"/>
                          <a:ea typeface="+mn-ea"/>
                          <a:cs typeface="+mn-cs"/>
                        </a:rPr>
                        <a:t>和</a:t>
                      </a:r>
                      <a:r>
                        <a:rPr lang="en-US" altLang="zh-CN" sz="1600" kern="1200" dirty="0">
                          <a:solidFill>
                            <a:schemeClr val="bg1">
                              <a:lumMod val="50000"/>
                            </a:schemeClr>
                          </a:solidFill>
                          <a:effectLst/>
                          <a:latin typeface="+mj-ea"/>
                          <a:ea typeface="+mn-ea"/>
                          <a:cs typeface="+mn-cs"/>
                        </a:rPr>
                        <a:t>Courses</a:t>
                      </a:r>
                      <a:r>
                        <a:rPr lang="zh-CN" altLang="en-US" sz="1600" kern="1200" dirty="0">
                          <a:solidFill>
                            <a:schemeClr val="bg1">
                              <a:lumMod val="50000"/>
                            </a:schemeClr>
                          </a:solidFill>
                          <a:effectLst/>
                          <a:latin typeface="+mj-ea"/>
                          <a:ea typeface="+mn-ea"/>
                          <a:cs typeface="+mn-cs"/>
                        </a:rPr>
                        <a:t>进行处理</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5" name="图片 4">
            <a:extLst>
              <a:ext uri="{FF2B5EF4-FFF2-40B4-BE49-F238E27FC236}">
                <a16:creationId xmlns:a16="http://schemas.microsoft.com/office/drawing/2014/main" id="{CAE596A0-6515-4B2A-BA9B-D274315BE3FA}"/>
              </a:ext>
            </a:extLst>
          </p:cNvPr>
          <p:cNvPicPr>
            <a:picLocks noChangeAspect="1"/>
          </p:cNvPicPr>
          <p:nvPr/>
        </p:nvPicPr>
        <p:blipFill>
          <a:blip r:embed="rId2"/>
          <a:stretch>
            <a:fillRect/>
          </a:stretch>
        </p:blipFill>
        <p:spPr>
          <a:xfrm>
            <a:off x="617977" y="2590269"/>
            <a:ext cx="7873756" cy="3029648"/>
          </a:xfrm>
          <a:prstGeom prst="rect">
            <a:avLst/>
          </a:prstGeom>
        </p:spPr>
      </p:pic>
    </p:spTree>
    <p:extLst>
      <p:ext uri="{BB962C8B-B14F-4D97-AF65-F5344CB8AC3E}">
        <p14:creationId xmlns:p14="http://schemas.microsoft.com/office/powerpoint/2010/main" val="13830287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4.4.4.1. </a:t>
            </a:r>
            <a:r>
              <a:rPr lang="zh-CN" altLang="en-US" dirty="0"/>
              <a:t>运行效果</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55" y="1092529"/>
            <a:ext cx="4115934" cy="4945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17" y="1923801"/>
            <a:ext cx="3930350" cy="473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4431" y="1092530"/>
            <a:ext cx="5533901" cy="4943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4446" y="1932758"/>
            <a:ext cx="3453253" cy="472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9639" y="1092530"/>
            <a:ext cx="5676119" cy="49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3183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additive="base">
                                        <p:cTn id="13" dur="500" fill="hold"/>
                                        <p:tgtEl>
                                          <p:spTgt spid="3076"/>
                                        </p:tgtEl>
                                        <p:attrNameLst>
                                          <p:attrName>ppt_x</p:attrName>
                                        </p:attrNameLst>
                                      </p:cBhvr>
                                      <p:tavLst>
                                        <p:tav tm="0">
                                          <p:val>
                                            <p:strVal val="#ppt_x"/>
                                          </p:val>
                                        </p:tav>
                                        <p:tav tm="100000">
                                          <p:val>
                                            <p:strVal val="#ppt_x"/>
                                          </p:val>
                                        </p:tav>
                                      </p:tavLst>
                                    </p:anim>
                                    <p:anim calcmode="lin" valueType="num">
                                      <p:cBhvr additive="base">
                                        <p:cTn id="1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anim calcmode="lin" valueType="num">
                                      <p:cBhvr additive="base">
                                        <p:cTn id="19" dur="500" fill="hold"/>
                                        <p:tgtEl>
                                          <p:spTgt spid="3077"/>
                                        </p:tgtEl>
                                        <p:attrNameLst>
                                          <p:attrName>ppt_x</p:attrName>
                                        </p:attrNameLst>
                                      </p:cBhvr>
                                      <p:tavLst>
                                        <p:tav tm="0">
                                          <p:val>
                                            <p:strVal val="#ppt_x"/>
                                          </p:val>
                                        </p:tav>
                                        <p:tav tm="100000">
                                          <p:val>
                                            <p:strVal val="#ppt_x"/>
                                          </p:val>
                                        </p:tav>
                                      </p:tavLst>
                                    </p:anim>
                                    <p:anim calcmode="lin" valueType="num">
                                      <p:cBhvr additive="base">
                                        <p:cTn id="20"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8"/>
                                        </p:tgtEl>
                                        <p:attrNameLst>
                                          <p:attrName>style.visibility</p:attrName>
                                        </p:attrNameLst>
                                      </p:cBhvr>
                                      <p:to>
                                        <p:strVal val="visible"/>
                                      </p:to>
                                    </p:set>
                                    <p:anim calcmode="lin" valueType="num">
                                      <p:cBhvr additive="base">
                                        <p:cTn id="25" dur="500" fill="hold"/>
                                        <p:tgtEl>
                                          <p:spTgt spid="3078"/>
                                        </p:tgtEl>
                                        <p:attrNameLst>
                                          <p:attrName>ppt_x</p:attrName>
                                        </p:attrNameLst>
                                      </p:cBhvr>
                                      <p:tavLst>
                                        <p:tav tm="0">
                                          <p:val>
                                            <p:strVal val="#ppt_x"/>
                                          </p:val>
                                        </p:tav>
                                        <p:tav tm="100000">
                                          <p:val>
                                            <p:strVal val="#ppt_x"/>
                                          </p:val>
                                        </p:tav>
                                      </p:tavLst>
                                    </p:anim>
                                    <p:anim calcmode="lin" valueType="num">
                                      <p:cBhvr additive="base">
                                        <p:cTn id="26"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a:t>
            </a:r>
            <a:r>
              <a:rPr lang="zh-CN" altLang="en-US" dirty="0"/>
              <a:t>使用更新的前端</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81" y="1033152"/>
            <a:ext cx="6598934" cy="5293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900" y="1365928"/>
            <a:ext cx="6609089" cy="5302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9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96" y="1151905"/>
            <a:ext cx="8443882" cy="539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4.5.1. </a:t>
            </a:r>
            <a:r>
              <a:rPr lang="zh-CN" altLang="en-US" dirty="0"/>
              <a:t>导入最新的 </a:t>
            </a:r>
            <a:r>
              <a:rPr lang="en-US" altLang="zh-CN" dirty="0" err="1"/>
              <a:t>jQuery</a:t>
            </a:r>
            <a:r>
              <a:rPr lang="en-US" altLang="zh-CN" dirty="0"/>
              <a:t> </a:t>
            </a:r>
            <a:r>
              <a:rPr lang="zh-CN" altLang="en-US" dirty="0"/>
              <a:t>类库及</a:t>
            </a:r>
            <a:r>
              <a:rPr lang="en-US" altLang="zh-CN" dirty="0"/>
              <a:t>UI</a:t>
            </a:r>
            <a:r>
              <a:rPr lang="zh-CN" altLang="en-US" dirty="0"/>
              <a:t>插件</a:t>
            </a:r>
          </a:p>
        </p:txBody>
      </p:sp>
      <p:grpSp>
        <p:nvGrpSpPr>
          <p:cNvPr id="4" name="组合 3"/>
          <p:cNvGrpSpPr/>
          <p:nvPr/>
        </p:nvGrpSpPr>
        <p:grpSpPr>
          <a:xfrm>
            <a:off x="1983179" y="1543792"/>
            <a:ext cx="5237018" cy="4417621"/>
            <a:chOff x="1983179" y="1543792"/>
            <a:chExt cx="5237018" cy="4417621"/>
          </a:xfrm>
        </p:grpSpPr>
        <p:sp>
          <p:nvSpPr>
            <p:cNvPr id="3" name="圆角矩形 2"/>
            <p:cNvSpPr/>
            <p:nvPr/>
          </p:nvSpPr>
          <p:spPr>
            <a:xfrm>
              <a:off x="1983179" y="1543792"/>
              <a:ext cx="5237018" cy="4417621"/>
            </a:xfrm>
            <a:prstGeom prst="roundRect">
              <a:avLst>
                <a:gd name="adj" fmla="val 3495"/>
              </a:avLst>
            </a:prstGeom>
            <a:solidFill>
              <a:schemeClr val="tx1"/>
            </a:solidFill>
            <a:ln>
              <a:solidFill>
                <a:srgbClr val="9999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725" y="1706463"/>
              <a:ext cx="4971926" cy="409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组合 5"/>
          <p:cNvGrpSpPr/>
          <p:nvPr/>
        </p:nvGrpSpPr>
        <p:grpSpPr>
          <a:xfrm>
            <a:off x="392596" y="1151905"/>
            <a:ext cx="8443882" cy="5388580"/>
            <a:chOff x="392596" y="1151905"/>
            <a:chExt cx="8443882" cy="5388580"/>
          </a:xfrm>
        </p:grpSpPr>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596" y="1151905"/>
              <a:ext cx="8443882" cy="538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 4"/>
            <p:cNvSpPr/>
            <p:nvPr/>
          </p:nvSpPr>
          <p:spPr>
            <a:xfrm>
              <a:off x="6377049" y="3241964"/>
              <a:ext cx="2101933" cy="320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94051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823562406"/>
              </p:ext>
            </p:extLst>
          </p:nvPr>
        </p:nvGraphicFramePr>
        <p:xfrm>
          <a:off x="327544" y="1519171"/>
          <a:ext cx="8570795" cy="2133283"/>
        </p:xfrm>
        <a:graphic>
          <a:graphicData uri="http://schemas.openxmlformats.org/drawingml/2006/table">
            <a:tbl>
              <a:tblPr firstRow="1" bandRow="1">
                <a:tableStyleId>{91EBBBCC-DAD2-459C-BE2E-F6DE35CF9A28}</a:tableStyleId>
              </a:tblPr>
              <a:tblGrid>
                <a:gridCol w="1051090">
                  <a:extLst>
                    <a:ext uri="{9D8B030D-6E8A-4147-A177-3AD203B41FA5}">
                      <a16:colId xmlns:a16="http://schemas.microsoft.com/office/drawing/2014/main" val="20000"/>
                    </a:ext>
                  </a:extLst>
                </a:gridCol>
                <a:gridCol w="3502124">
                  <a:extLst>
                    <a:ext uri="{9D8B030D-6E8A-4147-A177-3AD203B41FA5}">
                      <a16:colId xmlns:a16="http://schemas.microsoft.com/office/drawing/2014/main" val="20001"/>
                    </a:ext>
                  </a:extLst>
                </a:gridCol>
                <a:gridCol w="1698172">
                  <a:extLst>
                    <a:ext uri="{9D8B030D-6E8A-4147-A177-3AD203B41FA5}">
                      <a16:colId xmlns:a16="http://schemas.microsoft.com/office/drawing/2014/main" val="20002"/>
                    </a:ext>
                  </a:extLst>
                </a:gridCol>
                <a:gridCol w="2319409">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789678">
                <a:tc>
                  <a:txBody>
                    <a:bodyPr/>
                    <a:lstStyle/>
                    <a:p>
                      <a:pPr algn="r"/>
                      <a:r>
                        <a:rPr lang="en-US" altLang="zh-CN" sz="1400" dirty="0">
                          <a:solidFill>
                            <a:schemeClr val="bg1">
                              <a:lumMod val="50000"/>
                            </a:schemeClr>
                          </a:solidFill>
                          <a:effectLst/>
                          <a:latin typeface="+mj-ea"/>
                          <a:ea typeface="+mj-ea"/>
                        </a:rPr>
                        <a:t>2.</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请根据课堂的教学内容及样例，重写作业</a:t>
                      </a:r>
                      <a:r>
                        <a:rPr lang="en-US" altLang="zh-CN" sz="1400" dirty="0">
                          <a:solidFill>
                            <a:schemeClr val="bg1">
                              <a:lumMod val="50000"/>
                            </a:schemeClr>
                          </a:solidFill>
                          <a:effectLst/>
                          <a:latin typeface="+mj-ea"/>
                          <a:ea typeface="+mj-ea"/>
                        </a:rPr>
                        <a:t>4.1.</a:t>
                      </a:r>
                      <a:r>
                        <a:rPr lang="zh-CN" altLang="en-US" sz="1400" dirty="0">
                          <a:solidFill>
                            <a:schemeClr val="bg1">
                              <a:lumMod val="50000"/>
                            </a:schemeClr>
                          </a:solidFill>
                          <a:effectLst/>
                          <a:latin typeface="+mj-ea"/>
                          <a:ea typeface="+mj-ea"/>
                        </a:rPr>
                        <a:t>。实现</a:t>
                      </a:r>
                      <a:r>
                        <a:rPr lang="en-US" altLang="zh-CN" sz="1400" dirty="0">
                          <a:solidFill>
                            <a:schemeClr val="bg1">
                              <a:lumMod val="50000"/>
                            </a:schemeClr>
                          </a:solidFill>
                          <a:effectLst/>
                          <a:latin typeface="+mj-ea"/>
                          <a:ea typeface="+mj-ea"/>
                        </a:rPr>
                        <a:t>Address</a:t>
                      </a:r>
                      <a:r>
                        <a:rPr lang="zh-CN" altLang="en-US" sz="1400" dirty="0">
                          <a:solidFill>
                            <a:schemeClr val="bg1">
                              <a:lumMod val="50000"/>
                            </a:schemeClr>
                          </a:solidFill>
                          <a:effectLst/>
                          <a:latin typeface="+mj-ea"/>
                          <a:ea typeface="+mj-ea"/>
                        </a:rPr>
                        <a:t>列表、新建、编辑、删除功能及至少列表的界面使用 </a:t>
                      </a:r>
                      <a:r>
                        <a:rPr lang="en-US" altLang="zh-CN" sz="1400" dirty="0" err="1">
                          <a:solidFill>
                            <a:schemeClr val="bg1">
                              <a:lumMod val="50000"/>
                            </a:schemeClr>
                          </a:solidFill>
                          <a:effectLst/>
                          <a:latin typeface="+mj-ea"/>
                          <a:ea typeface="+mj-ea"/>
                        </a:rPr>
                        <a:t>jQuery</a:t>
                      </a:r>
                      <a:r>
                        <a:rPr lang="zh-CN" altLang="en-US" sz="1400" dirty="0">
                          <a:solidFill>
                            <a:schemeClr val="bg1">
                              <a:lumMod val="50000"/>
                            </a:schemeClr>
                          </a:solidFill>
                          <a:effectLst/>
                          <a:latin typeface="+mj-ea"/>
                          <a:ea typeface="+mj-ea"/>
                        </a:rPr>
                        <a:t>。</a:t>
                      </a:r>
                    </a:p>
                  </a:txBody>
                  <a:tcPr/>
                </a:tc>
                <a:tc>
                  <a:txBody>
                    <a:bodyPr/>
                    <a:lstStyle/>
                    <a:p>
                      <a:r>
                        <a:rPr lang="zh-CN" altLang="en-US" sz="1400" dirty="0">
                          <a:solidFill>
                            <a:schemeClr val="bg1">
                              <a:lumMod val="50000"/>
                            </a:schemeClr>
                          </a:solidFill>
                          <a:effectLst/>
                          <a:latin typeface="+mj-ea"/>
                          <a:ea typeface="+mj-ea"/>
                        </a:rPr>
                        <a:t>课堂例子。</a:t>
                      </a:r>
                    </a:p>
                  </a:txBody>
                  <a:tcPr/>
                </a:tc>
                <a:tc>
                  <a:txBody>
                    <a:bodyPr/>
                    <a:lstStyle/>
                    <a:p>
                      <a:r>
                        <a:rPr lang="zh-CN" altLang="en-US" sz="1400" dirty="0">
                          <a:solidFill>
                            <a:schemeClr val="bg1">
                              <a:lumMod val="50000"/>
                            </a:schemeClr>
                          </a:solidFill>
                          <a:effectLst/>
                          <a:latin typeface="+mj-ea"/>
                          <a:ea typeface="+mj-ea"/>
                        </a:rPr>
                        <a:t>个人独立完成，现时</a:t>
                      </a:r>
                      <a:r>
                        <a:rPr lang="en-US" altLang="zh-CN" sz="1400" dirty="0">
                          <a:solidFill>
                            <a:schemeClr val="bg1">
                              <a:lumMod val="50000"/>
                            </a:schemeClr>
                          </a:solidFill>
                          <a:effectLst/>
                          <a:latin typeface="+mj-ea"/>
                          <a:ea typeface="+mj-ea"/>
                        </a:rPr>
                        <a:t>60</a:t>
                      </a:r>
                      <a:r>
                        <a:rPr lang="zh-CN" altLang="en-US" sz="1400" dirty="0">
                          <a:solidFill>
                            <a:schemeClr val="bg1">
                              <a:lumMod val="50000"/>
                            </a:schemeClr>
                          </a:solidFill>
                          <a:effectLst/>
                          <a:latin typeface="+mj-ea"/>
                          <a:ea typeface="+mj-ea"/>
                        </a:rPr>
                        <a:t>分钟。</a:t>
                      </a:r>
                    </a:p>
                  </a:txBody>
                  <a:tcPr/>
                </a:tc>
                <a:extLst>
                  <a:ext uri="{0D108BD9-81ED-4DB2-BD59-A6C34878D82A}">
                    <a16:rowId xmlns:a16="http://schemas.microsoft.com/office/drawing/2014/main" val="10001"/>
                  </a:ext>
                </a:extLst>
              </a:tr>
              <a:tr h="789678">
                <a:tc>
                  <a:txBody>
                    <a:bodyPr/>
                    <a:lstStyle/>
                    <a:p>
                      <a:pPr algn="r"/>
                      <a:r>
                        <a:rPr lang="en-US" altLang="zh-CN" sz="1400" dirty="0">
                          <a:solidFill>
                            <a:schemeClr val="bg1">
                              <a:lumMod val="50000"/>
                            </a:schemeClr>
                          </a:solidFill>
                          <a:effectLst/>
                          <a:latin typeface="+mj-ea"/>
                          <a:ea typeface="+mj-ea"/>
                        </a:rPr>
                        <a:t>3.</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根据本次课程至今为止的教学内容和其它任意可以找到的资料，以</a:t>
                      </a:r>
                      <a:r>
                        <a:rPr lang="en-US" altLang="zh-CN" sz="1400" dirty="0">
                          <a:solidFill>
                            <a:schemeClr val="bg1">
                              <a:lumMod val="50000"/>
                            </a:schemeClr>
                          </a:solidFill>
                          <a:effectLst/>
                          <a:latin typeface="+mj-ea"/>
                          <a:ea typeface="+mj-ea"/>
                        </a:rPr>
                        <a:t>Address</a:t>
                      </a:r>
                      <a:r>
                        <a:rPr lang="zh-CN" altLang="en-US" sz="1400" dirty="0">
                          <a:solidFill>
                            <a:schemeClr val="bg1">
                              <a:lumMod val="50000"/>
                            </a:schemeClr>
                          </a:solidFill>
                          <a:effectLst/>
                          <a:latin typeface="+mj-ea"/>
                          <a:ea typeface="+mj-ea"/>
                        </a:rPr>
                        <a:t>为例，总结控制器的各种</a:t>
                      </a:r>
                      <a:r>
                        <a:rPr lang="en-US" altLang="zh-CN" sz="1400" dirty="0">
                          <a:solidFill>
                            <a:schemeClr val="bg1">
                              <a:lumMod val="50000"/>
                            </a:schemeClr>
                          </a:solidFill>
                          <a:effectLst/>
                          <a:latin typeface="+mj-ea"/>
                          <a:ea typeface="+mj-ea"/>
                        </a:rPr>
                        <a:t>Action</a:t>
                      </a:r>
                      <a:r>
                        <a:rPr lang="zh-CN" altLang="en-US" sz="1400" dirty="0">
                          <a:solidFill>
                            <a:schemeClr val="bg1">
                              <a:lumMod val="50000"/>
                            </a:schemeClr>
                          </a:solidFill>
                          <a:effectLst/>
                          <a:latin typeface="+mj-ea"/>
                          <a:ea typeface="+mj-ea"/>
                        </a:rPr>
                        <a:t>和前端</a:t>
                      </a:r>
                      <a:r>
                        <a:rPr lang="en-US" altLang="zh-CN" sz="1400" dirty="0">
                          <a:solidFill>
                            <a:schemeClr val="bg1">
                              <a:lumMod val="50000"/>
                            </a:schemeClr>
                          </a:solidFill>
                          <a:effectLst/>
                          <a:latin typeface="+mj-ea"/>
                          <a:ea typeface="+mj-ea"/>
                        </a:rPr>
                        <a:t>View</a:t>
                      </a:r>
                      <a:r>
                        <a:rPr lang="zh-CN" altLang="en-US" sz="1400" dirty="0">
                          <a:solidFill>
                            <a:schemeClr val="bg1">
                              <a:lumMod val="50000"/>
                            </a:schemeClr>
                          </a:solidFill>
                          <a:effectLst/>
                          <a:latin typeface="+mj-ea"/>
                          <a:ea typeface="+mj-ea"/>
                        </a:rPr>
                        <a:t>之间的互相访问的实现规则。</a:t>
                      </a:r>
                    </a:p>
                  </a:txBody>
                  <a:tcPr/>
                </a:tc>
                <a:tc>
                  <a:txBody>
                    <a:bodyPr/>
                    <a:lstStyle/>
                    <a:p>
                      <a:r>
                        <a:rPr lang="zh-CN" altLang="en-US" sz="1400" dirty="0">
                          <a:solidFill>
                            <a:schemeClr val="bg1">
                              <a:lumMod val="50000"/>
                            </a:schemeClr>
                          </a:solidFill>
                          <a:effectLst/>
                          <a:latin typeface="+mj-ea"/>
                          <a:ea typeface="+mj-ea"/>
                        </a:rPr>
                        <a:t>无。</a:t>
                      </a:r>
                    </a:p>
                  </a:txBody>
                  <a:tcPr/>
                </a:tc>
                <a:tc>
                  <a:txBody>
                    <a:bodyPr/>
                    <a:lstStyle/>
                    <a:p>
                      <a:r>
                        <a:rPr lang="zh-CN" altLang="en-US" sz="1400" dirty="0">
                          <a:solidFill>
                            <a:schemeClr val="bg1">
                              <a:lumMod val="50000"/>
                            </a:schemeClr>
                          </a:solidFill>
                          <a:effectLst/>
                          <a:latin typeface="+mj-ea"/>
                          <a:ea typeface="+mj-ea"/>
                        </a:rPr>
                        <a:t>个人完成，于下次课程开始之前，使用</a:t>
                      </a:r>
                      <a:r>
                        <a:rPr lang="en-US" altLang="zh-CN" sz="1400" dirty="0">
                          <a:solidFill>
                            <a:schemeClr val="bg1">
                              <a:lumMod val="50000"/>
                            </a:schemeClr>
                          </a:solidFill>
                          <a:effectLst/>
                          <a:latin typeface="+mj-ea"/>
                          <a:ea typeface="+mj-ea"/>
                        </a:rPr>
                        <a:t>Word</a:t>
                      </a:r>
                      <a:r>
                        <a:rPr lang="zh-CN" altLang="en-US" sz="1400" dirty="0">
                          <a:solidFill>
                            <a:schemeClr val="bg1">
                              <a:lumMod val="50000"/>
                            </a:schemeClr>
                          </a:solidFill>
                          <a:effectLst/>
                          <a:latin typeface="+mj-ea"/>
                          <a:ea typeface="+mj-ea"/>
                        </a:rPr>
                        <a:t>文件，通过电子邮件提交。</a:t>
                      </a:r>
                    </a:p>
                  </a:txBody>
                  <a:tcPr/>
                </a:tc>
                <a:extLst>
                  <a:ext uri="{0D108BD9-81ED-4DB2-BD59-A6C34878D82A}">
                    <a16:rowId xmlns:a16="http://schemas.microsoft.com/office/drawing/2014/main" val="10002"/>
                  </a:ext>
                </a:extLst>
              </a:tr>
            </a:tbl>
          </a:graphicData>
        </a:graphic>
      </p:graphicFrame>
      <p:sp>
        <p:nvSpPr>
          <p:cNvPr id="5" name="Rectangle 12"/>
          <p:cNvSpPr txBox="1">
            <a:spLocks noChangeArrowheads="1"/>
          </p:cNvSpPr>
          <p:nvPr/>
        </p:nvSpPr>
        <p:spPr bwMode="auto">
          <a:xfrm>
            <a:off x="200025" y="384588"/>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课程作业指南</a:t>
            </a:r>
          </a:p>
        </p:txBody>
      </p:sp>
    </p:spTree>
    <p:extLst>
      <p:ext uri="{BB962C8B-B14F-4D97-AF65-F5344CB8AC3E}">
        <p14:creationId xmlns:p14="http://schemas.microsoft.com/office/powerpoint/2010/main" val="29511073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a:t>
            </a:r>
            <a:r>
              <a:rPr lang="zh-CN" altLang="en-US" b="1" dirty="0">
                <a:effectLst/>
              </a:rPr>
              <a:t> </a:t>
            </a:r>
            <a:r>
              <a:rPr lang="en-US" altLang="zh-CN" b="1" dirty="0">
                <a:effectLst/>
              </a:rPr>
              <a:t>ASP.NET MVC5----</a:t>
            </a:r>
            <a:r>
              <a:rPr lang="zh-CN" altLang="en-US" b="1" dirty="0">
                <a:effectLst/>
              </a:rPr>
              <a:t>常见的数据注解和验证</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1308359540"/>
              </p:ext>
            </p:extLst>
          </p:nvPr>
        </p:nvGraphicFramePr>
        <p:xfrm>
          <a:off x="228271" y="1452589"/>
          <a:ext cx="8621485" cy="1588265"/>
        </p:xfrm>
        <a:graphic>
          <a:graphicData uri="http://schemas.openxmlformats.org/drawingml/2006/table">
            <a:tbl>
              <a:tblPr firstRow="1" bandRow="1">
                <a:effectLst/>
                <a:tableStyleId>{5C22544A-7EE6-4342-B048-85BDC9FD1C3A}</a:tableStyleId>
              </a:tblPr>
              <a:tblGrid>
                <a:gridCol w="540656">
                  <a:extLst>
                    <a:ext uri="{9D8B030D-6E8A-4147-A177-3AD203B41FA5}">
                      <a16:colId xmlns:a16="http://schemas.microsoft.com/office/drawing/2014/main" val="20000"/>
                    </a:ext>
                  </a:extLst>
                </a:gridCol>
                <a:gridCol w="8080829">
                  <a:extLst>
                    <a:ext uri="{9D8B030D-6E8A-4147-A177-3AD203B41FA5}">
                      <a16:colId xmlns:a16="http://schemas.microsoft.com/office/drawing/2014/main" val="20001"/>
                    </a:ext>
                  </a:extLst>
                </a:gridCol>
              </a:tblGrid>
              <a:tr h="401767">
                <a:tc>
                  <a:txBody>
                    <a:bodyPr/>
                    <a:lstStyle/>
                    <a:p>
                      <a:pPr algn="r"/>
                      <a:endParaRPr lang="zh-CN" altLang="en-US" sz="1600" b="1" dirty="0">
                        <a:solidFill>
                          <a:schemeClr val="bg1">
                            <a:lumMod val="75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75000"/>
                            </a:schemeClr>
                          </a:solidFill>
                          <a:latin typeface="+mj-ea"/>
                          <a:ea typeface="+mj-ea"/>
                        </a:rPr>
                        <a:t>数据注解</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0"/>
                  </a:ext>
                </a:extLst>
              </a:tr>
              <a:tr h="401767">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数据映射（把</a:t>
                      </a:r>
                      <a:r>
                        <a:rPr lang="en-US" altLang="zh-CN" sz="1600" b="0" dirty="0">
                          <a:solidFill>
                            <a:schemeClr val="bg1">
                              <a:lumMod val="50000"/>
                            </a:schemeClr>
                          </a:solidFill>
                          <a:latin typeface="+mj-ea"/>
                          <a:ea typeface="+mj-ea"/>
                        </a:rPr>
                        <a:t>Model</a:t>
                      </a:r>
                      <a:r>
                        <a:rPr lang="zh-CN" altLang="en-US" sz="1600" b="0" dirty="0">
                          <a:solidFill>
                            <a:schemeClr val="bg1">
                              <a:lumMod val="50000"/>
                            </a:schemeClr>
                          </a:solidFill>
                          <a:latin typeface="+mj-ea"/>
                          <a:ea typeface="+mj-ea"/>
                        </a:rPr>
                        <a:t>层的类用</a:t>
                      </a:r>
                      <a:r>
                        <a:rPr lang="en-US" altLang="zh-CN" sz="1600" b="0" dirty="0" err="1">
                          <a:solidFill>
                            <a:schemeClr val="bg1">
                              <a:lumMod val="50000"/>
                            </a:schemeClr>
                          </a:solidFill>
                          <a:latin typeface="+mj-ea"/>
                          <a:ea typeface="+mj-ea"/>
                        </a:rPr>
                        <a:t>EntityFramework</a:t>
                      </a:r>
                      <a:r>
                        <a:rPr lang="zh-CN" altLang="en-US" sz="1600" b="0" dirty="0">
                          <a:solidFill>
                            <a:schemeClr val="bg1">
                              <a:lumMod val="50000"/>
                            </a:schemeClr>
                          </a:solidFill>
                          <a:latin typeface="+mj-ea"/>
                          <a:ea typeface="+mj-ea"/>
                        </a:rPr>
                        <a:t>映射成对应的表）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数据验证（在服务器端和客户端验证数据的有效性）</a:t>
                      </a:r>
                      <a:endParaRPr lang="zh-CN" altLang="en-US" sz="1600" b="0" kern="1200" dirty="0">
                        <a:solidFill>
                          <a:schemeClr val="bg1">
                            <a:lumMod val="50000"/>
                          </a:schemeClr>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数据显示（在</a:t>
                      </a:r>
                      <a:r>
                        <a:rPr lang="en-US" altLang="zh-CN" sz="1600" b="0" dirty="0">
                          <a:solidFill>
                            <a:schemeClr val="bg1">
                              <a:lumMod val="50000"/>
                            </a:schemeClr>
                          </a:solidFill>
                          <a:latin typeface="+mj-ea"/>
                          <a:ea typeface="+mj-ea"/>
                        </a:rPr>
                        <a:t>View</a:t>
                      </a:r>
                      <a:r>
                        <a:rPr lang="zh-CN" altLang="en-US" sz="1600" b="0" dirty="0">
                          <a:solidFill>
                            <a:schemeClr val="bg1">
                              <a:lumMod val="50000"/>
                            </a:schemeClr>
                          </a:solidFill>
                          <a:latin typeface="+mj-ea"/>
                          <a:ea typeface="+mj-ea"/>
                        </a:rPr>
                        <a:t>层显示相应的数据）</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90580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4.6.1.</a:t>
            </a:r>
            <a:r>
              <a:rPr lang="zh-CN" altLang="en-US" b="1" dirty="0">
                <a:effectLst/>
              </a:rPr>
              <a:t>数据注解相关的命名空间</a:t>
            </a:r>
            <a:endParaRPr lang="zh-CN" altLang="en-US" dirty="0"/>
          </a:p>
        </p:txBody>
      </p:sp>
      <p:sp>
        <p:nvSpPr>
          <p:cNvPr id="3" name="矩形 2">
            <a:extLst>
              <a:ext uri="{FF2B5EF4-FFF2-40B4-BE49-F238E27FC236}">
                <a16:creationId xmlns:a16="http://schemas.microsoft.com/office/drawing/2014/main" id="{0DA85737-DF45-40E5-AE2A-339023C66341}"/>
              </a:ext>
            </a:extLst>
          </p:cNvPr>
          <p:cNvSpPr/>
          <p:nvPr/>
        </p:nvSpPr>
        <p:spPr>
          <a:xfrm>
            <a:off x="368877" y="1443841"/>
            <a:ext cx="8255578" cy="2585323"/>
          </a:xfrm>
          <a:prstGeom prst="rect">
            <a:avLst/>
          </a:prstGeom>
        </p:spPr>
        <p:txBody>
          <a:bodyPr wrap="square">
            <a:spAutoFit/>
          </a:bodyPr>
          <a:lstStyle/>
          <a:p>
            <a:pPr marL="285750" indent="-285750"/>
            <a:r>
              <a:rPr lang="en-US" altLang="zh-CN" u="sng" dirty="0" err="1">
                <a:latin typeface="Helvetica Neue"/>
                <a:hlinkClick r:id="rId2"/>
              </a:rPr>
              <a:t>System.ComponentModel.DataAnnotations</a:t>
            </a:r>
            <a:endParaRPr lang="en-US" altLang="zh-CN" dirty="0">
              <a:latin typeface="Helvetica Neue"/>
            </a:endParaRPr>
          </a:p>
          <a:p>
            <a:pPr marL="285750" indent="-285750"/>
            <a:r>
              <a:rPr lang="en-US" altLang="zh-CN" u="sng" dirty="0" err="1">
                <a:latin typeface="Helvetica Neue"/>
                <a:hlinkClick r:id="rId3"/>
              </a:rPr>
              <a:t>System.ComponentModel.DataAnnotations.Schema</a:t>
            </a:r>
            <a:endParaRPr lang="en-US" altLang="zh-CN" dirty="0">
              <a:latin typeface="Helvetica Neue"/>
            </a:endParaRPr>
          </a:p>
          <a:p>
            <a:pPr marL="285750" indent="-285750"/>
            <a:r>
              <a:rPr lang="en-US" altLang="zh-CN" u="sng" dirty="0" err="1">
                <a:latin typeface="Helvetica Neue"/>
                <a:hlinkClick r:id="rId4"/>
              </a:rPr>
              <a:t>System.ComponentModel</a:t>
            </a:r>
            <a:endParaRPr lang="en-US" altLang="zh-CN" dirty="0">
              <a:latin typeface="Helvetica Neue"/>
            </a:endParaRPr>
          </a:p>
          <a:p>
            <a:pPr marL="285750" indent="-285750"/>
            <a:r>
              <a:rPr lang="en-US" altLang="zh-CN" u="sng" dirty="0" err="1">
                <a:latin typeface="Helvetica Neue"/>
                <a:hlinkClick r:id="rId5"/>
              </a:rPr>
              <a:t>System.Web.Mvc</a:t>
            </a:r>
            <a:endParaRPr lang="en-US" altLang="zh-CN" dirty="0">
              <a:latin typeface="Helvetica Neue"/>
            </a:endParaRPr>
          </a:p>
          <a:p>
            <a:pPr marL="285750" indent="-285750"/>
            <a:r>
              <a:rPr lang="en-US" altLang="zh-CN" u="sng" dirty="0" err="1">
                <a:latin typeface="Helvetica Neue"/>
                <a:hlinkClick r:id="rId6"/>
              </a:rPr>
              <a:t>System.Web.Security</a:t>
            </a:r>
            <a:endParaRPr lang="en-US" altLang="zh-CN" dirty="0">
              <a:latin typeface="Helvetica Neue"/>
            </a:endParaRPr>
          </a:p>
          <a:p>
            <a:pPr marL="285750" indent="-285750"/>
            <a:r>
              <a:rPr lang="en-US" altLang="zh-CN" dirty="0" err="1">
                <a:latin typeface="Helvetica Neue"/>
              </a:rPr>
              <a:t>DataAnnotations</a:t>
            </a:r>
            <a:r>
              <a:rPr lang="zh-CN" altLang="en-US" dirty="0">
                <a:latin typeface="Helvetica Neue"/>
              </a:rPr>
              <a:t>名称空间中包含主要的数据注解，</a:t>
            </a:r>
            <a:r>
              <a:rPr lang="en-US" altLang="zh-CN" dirty="0">
                <a:latin typeface="Helvetica Neue"/>
              </a:rPr>
              <a:t>Schema</a:t>
            </a:r>
            <a:r>
              <a:rPr lang="zh-CN" altLang="en-US" dirty="0">
                <a:latin typeface="Helvetica Neue"/>
              </a:rPr>
              <a:t>名称空间中包含一些数据映射的数据注解，</a:t>
            </a:r>
            <a:r>
              <a:rPr lang="en-US" altLang="zh-CN" dirty="0" err="1">
                <a:latin typeface="Helvetica Neue"/>
              </a:rPr>
              <a:t>Mvc</a:t>
            </a:r>
            <a:r>
              <a:rPr lang="zh-CN" altLang="en-US" dirty="0">
                <a:latin typeface="Helvetica Neue"/>
              </a:rPr>
              <a:t>名称空间中包含字符、数组、数值长度和属性比较的数据注解，</a:t>
            </a:r>
            <a:r>
              <a:rPr lang="en-US" altLang="zh-CN" dirty="0">
                <a:latin typeface="Helvetica Neue"/>
              </a:rPr>
              <a:t>Security</a:t>
            </a:r>
            <a:r>
              <a:rPr lang="zh-CN" altLang="en-US" dirty="0">
                <a:latin typeface="Helvetica Neue"/>
              </a:rPr>
              <a:t>名称空间中包含</a:t>
            </a:r>
            <a:r>
              <a:rPr lang="en-US" altLang="zh-CN" dirty="0" err="1">
                <a:latin typeface="Helvetica Neue"/>
              </a:rPr>
              <a:t>MemberShipPassword</a:t>
            </a:r>
            <a:r>
              <a:rPr lang="zh-CN" altLang="en-US" dirty="0">
                <a:latin typeface="Helvetica Neue"/>
              </a:rPr>
              <a:t>注解特性。</a:t>
            </a:r>
          </a:p>
        </p:txBody>
      </p:sp>
    </p:spTree>
    <p:extLst>
      <p:ext uri="{BB962C8B-B14F-4D97-AF65-F5344CB8AC3E}">
        <p14:creationId xmlns:p14="http://schemas.microsoft.com/office/powerpoint/2010/main" val="211748652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4.6.2.</a:t>
            </a:r>
            <a:r>
              <a:rPr lang="zh-CN" altLang="en-US" b="1" dirty="0">
                <a:effectLst/>
              </a:rPr>
              <a:t>数据显示相关的数据注解</a:t>
            </a:r>
            <a:endParaRPr lang="zh-CN" altLang="en-US" dirty="0"/>
          </a:p>
        </p:txBody>
      </p:sp>
      <p:graphicFrame>
        <p:nvGraphicFramePr>
          <p:cNvPr id="3" name="表格 2">
            <a:extLst>
              <a:ext uri="{FF2B5EF4-FFF2-40B4-BE49-F238E27FC236}">
                <a16:creationId xmlns:a16="http://schemas.microsoft.com/office/drawing/2014/main" id="{D2A766BB-BCE3-4DCF-9FA7-930214E465FC}"/>
              </a:ext>
            </a:extLst>
          </p:cNvPr>
          <p:cNvGraphicFramePr>
            <a:graphicFrameLocks noGrp="1"/>
          </p:cNvGraphicFramePr>
          <p:nvPr>
            <p:extLst>
              <p:ext uri="{D42A27DB-BD31-4B8C-83A1-F6EECF244321}">
                <p14:modId xmlns:p14="http://schemas.microsoft.com/office/powerpoint/2010/main" val="2969288179"/>
              </p:ext>
            </p:extLst>
          </p:nvPr>
        </p:nvGraphicFramePr>
        <p:xfrm>
          <a:off x="228600" y="1943096"/>
          <a:ext cx="8763000" cy="2697488"/>
        </p:xfrm>
        <a:graphic>
          <a:graphicData uri="http://schemas.openxmlformats.org/drawingml/2006/table">
            <a:tbl>
              <a:tblPr/>
              <a:tblGrid>
                <a:gridCol w="2406721">
                  <a:extLst>
                    <a:ext uri="{9D8B030D-6E8A-4147-A177-3AD203B41FA5}">
                      <a16:colId xmlns:a16="http://schemas.microsoft.com/office/drawing/2014/main" val="1058350004"/>
                    </a:ext>
                  </a:extLst>
                </a:gridCol>
                <a:gridCol w="6356279">
                  <a:extLst>
                    <a:ext uri="{9D8B030D-6E8A-4147-A177-3AD203B41FA5}">
                      <a16:colId xmlns:a16="http://schemas.microsoft.com/office/drawing/2014/main" val="53963524"/>
                    </a:ext>
                  </a:extLst>
                </a:gridCol>
              </a:tblGrid>
              <a:tr h="0">
                <a:tc>
                  <a:txBody>
                    <a:bodyPr/>
                    <a:lstStyle/>
                    <a:p>
                      <a:pPr algn="l"/>
                      <a:r>
                        <a:rPr lang="en-US">
                          <a:solidFill>
                            <a:srgbClr val="000000"/>
                          </a:solidFill>
                          <a:effectLst/>
                        </a:rPr>
                        <a:t>[DisplayName]</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rgbClr val="000000"/>
                          </a:solidFill>
                          <a:effectLst/>
                        </a:rPr>
                        <a:t>指定本地化的字符串（习惯用语类）</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572042957"/>
                  </a:ext>
                </a:extLst>
              </a:tr>
              <a:tr h="0">
                <a:tc>
                  <a:txBody>
                    <a:bodyPr/>
                    <a:lstStyle/>
                    <a:p>
                      <a:pPr algn="l"/>
                      <a:r>
                        <a:rPr lang="en-US">
                          <a:solidFill>
                            <a:srgbClr val="000000"/>
                          </a:solidFill>
                          <a:effectLst/>
                        </a:rPr>
                        <a:t>[Display]</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rgbClr val="000000"/>
                          </a:solidFill>
                          <a:effectLst/>
                        </a:rPr>
                        <a:t>指定本地化的字符串（习惯用语属性）</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4089522060"/>
                  </a:ext>
                </a:extLst>
              </a:tr>
              <a:tr h="0">
                <a:tc>
                  <a:txBody>
                    <a:bodyPr/>
                    <a:lstStyle/>
                    <a:p>
                      <a:pPr algn="l"/>
                      <a:r>
                        <a:rPr lang="en-US">
                          <a:solidFill>
                            <a:srgbClr val="000000"/>
                          </a:solidFill>
                          <a:effectLst/>
                        </a:rPr>
                        <a:t>[DisplayFormat]</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rgbClr val="000000"/>
                          </a:solidFill>
                          <a:effectLst/>
                        </a:rPr>
                        <a:t>设置数据字段的格式</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4035690392"/>
                  </a:ext>
                </a:extLst>
              </a:tr>
              <a:tr h="0">
                <a:tc>
                  <a:txBody>
                    <a:bodyPr/>
                    <a:lstStyle/>
                    <a:p>
                      <a:pPr algn="l"/>
                      <a:r>
                        <a:rPr lang="en-US">
                          <a:solidFill>
                            <a:srgbClr val="000000"/>
                          </a:solidFill>
                          <a:effectLst/>
                        </a:rPr>
                        <a:t>[ReadOnly] </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rgbClr val="000000"/>
                          </a:solidFill>
                          <a:effectLst/>
                        </a:rPr>
                        <a:t>指定该特性所绑定到的属性是只读属性还是读</a:t>
                      </a:r>
                      <a:r>
                        <a:rPr lang="en-US" altLang="zh-CN">
                          <a:solidFill>
                            <a:srgbClr val="000000"/>
                          </a:solidFill>
                          <a:effectLst/>
                        </a:rPr>
                        <a:t>/</a:t>
                      </a:r>
                      <a:r>
                        <a:rPr lang="zh-CN" altLang="en-US">
                          <a:solidFill>
                            <a:srgbClr val="000000"/>
                          </a:solidFill>
                          <a:effectLst/>
                        </a:rPr>
                        <a:t>写属性</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311007843"/>
                  </a:ext>
                </a:extLst>
              </a:tr>
              <a:tr h="0">
                <a:tc>
                  <a:txBody>
                    <a:bodyPr/>
                    <a:lstStyle/>
                    <a:p>
                      <a:pPr algn="l"/>
                      <a:r>
                        <a:rPr lang="en-US">
                          <a:solidFill>
                            <a:srgbClr val="000000"/>
                          </a:solidFill>
                          <a:effectLst/>
                        </a:rPr>
                        <a:t>[EditAble]</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rgbClr val="000000"/>
                          </a:solidFill>
                          <a:effectLst/>
                        </a:rPr>
                        <a:t>指示数据字段是否可编辑</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4248986799"/>
                  </a:ext>
                </a:extLst>
              </a:tr>
              <a:tr h="0">
                <a:tc>
                  <a:txBody>
                    <a:bodyPr/>
                    <a:lstStyle/>
                    <a:p>
                      <a:pPr algn="l"/>
                      <a:r>
                        <a:rPr lang="en-US">
                          <a:solidFill>
                            <a:srgbClr val="000000"/>
                          </a:solidFill>
                          <a:effectLst/>
                        </a:rPr>
                        <a:t>[HiddenInput]</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rgbClr val="000000"/>
                          </a:solidFill>
                          <a:effectLst/>
                        </a:rPr>
                        <a:t>指示是否应将属性值或字段值呈现为隐藏的 </a:t>
                      </a:r>
                      <a:r>
                        <a:rPr lang="en-US" altLang="zh-CN">
                          <a:solidFill>
                            <a:srgbClr val="000000"/>
                          </a:solidFill>
                          <a:effectLst/>
                        </a:rPr>
                        <a:t>input </a:t>
                      </a:r>
                      <a:r>
                        <a:rPr lang="zh-CN" altLang="en-US">
                          <a:solidFill>
                            <a:srgbClr val="000000"/>
                          </a:solidFill>
                          <a:effectLst/>
                        </a:rPr>
                        <a:t>元素</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707806003"/>
                  </a:ext>
                </a:extLst>
              </a:tr>
              <a:tr h="0">
                <a:tc>
                  <a:txBody>
                    <a:bodyPr/>
                    <a:lstStyle/>
                    <a:p>
                      <a:pPr algn="l"/>
                      <a:r>
                        <a:rPr lang="en-US">
                          <a:solidFill>
                            <a:srgbClr val="000000"/>
                          </a:solidFill>
                          <a:effectLst/>
                        </a:rPr>
                        <a:t>[ScaffoldColumn]                   </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rgbClr val="000000"/>
                          </a:solidFill>
                          <a:effectLst/>
                        </a:rPr>
                        <a:t>指定类或数据列是否使用基架</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520791079"/>
                  </a:ext>
                </a:extLst>
              </a:tr>
              <a:tr h="0">
                <a:tc>
                  <a:txBody>
                    <a:bodyPr/>
                    <a:lstStyle/>
                    <a:p>
                      <a:pPr algn="l"/>
                      <a:r>
                        <a:rPr lang="en-US">
                          <a:solidFill>
                            <a:srgbClr val="000000"/>
                          </a:solidFill>
                          <a:effectLst/>
                        </a:rPr>
                        <a:t>[UIHint] </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dirty="0">
                          <a:solidFill>
                            <a:srgbClr val="000000"/>
                          </a:solidFill>
                          <a:effectLst/>
                        </a:rPr>
                        <a:t>指定动态数据用来显示数据字段的模板</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61564913"/>
                  </a:ext>
                </a:extLst>
              </a:tr>
            </a:tbl>
          </a:graphicData>
        </a:graphic>
      </p:graphicFrame>
    </p:spTree>
    <p:extLst>
      <p:ext uri="{BB962C8B-B14F-4D97-AF65-F5344CB8AC3E}">
        <p14:creationId xmlns:p14="http://schemas.microsoft.com/office/powerpoint/2010/main" val="31136858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4.6.3.</a:t>
            </a:r>
            <a:r>
              <a:rPr lang="zh-CN" altLang="en-US" b="1" dirty="0">
                <a:effectLst/>
              </a:rPr>
              <a:t>数据映射和验证相关的数据注解</a:t>
            </a:r>
            <a:endParaRPr lang="zh-CN" altLang="en-US" dirty="0"/>
          </a:p>
        </p:txBody>
      </p:sp>
      <p:graphicFrame>
        <p:nvGraphicFramePr>
          <p:cNvPr id="3" name="表格 2">
            <a:extLst>
              <a:ext uri="{FF2B5EF4-FFF2-40B4-BE49-F238E27FC236}">
                <a16:creationId xmlns:a16="http://schemas.microsoft.com/office/drawing/2014/main" id="{658614CF-95EB-4FC4-A8F2-88BC57496574}"/>
              </a:ext>
            </a:extLst>
          </p:cNvPr>
          <p:cNvGraphicFramePr>
            <a:graphicFrameLocks noGrp="1"/>
          </p:cNvGraphicFramePr>
          <p:nvPr>
            <p:extLst>
              <p:ext uri="{D42A27DB-BD31-4B8C-83A1-F6EECF244321}">
                <p14:modId xmlns:p14="http://schemas.microsoft.com/office/powerpoint/2010/main" val="2400719520"/>
              </p:ext>
            </p:extLst>
          </p:nvPr>
        </p:nvGraphicFramePr>
        <p:xfrm>
          <a:off x="220980" y="1827224"/>
          <a:ext cx="8763000" cy="1788800"/>
        </p:xfrm>
        <a:graphic>
          <a:graphicData uri="http://schemas.openxmlformats.org/drawingml/2006/table">
            <a:tbl>
              <a:tblPr/>
              <a:tblGrid>
                <a:gridCol w="2596793">
                  <a:extLst>
                    <a:ext uri="{9D8B030D-6E8A-4147-A177-3AD203B41FA5}">
                      <a16:colId xmlns:a16="http://schemas.microsoft.com/office/drawing/2014/main" val="3408020036"/>
                    </a:ext>
                  </a:extLst>
                </a:gridCol>
                <a:gridCol w="6166207">
                  <a:extLst>
                    <a:ext uri="{9D8B030D-6E8A-4147-A177-3AD203B41FA5}">
                      <a16:colId xmlns:a16="http://schemas.microsoft.com/office/drawing/2014/main" val="3901068774"/>
                    </a:ext>
                  </a:extLst>
                </a:gridCol>
              </a:tblGrid>
              <a:tr h="0">
                <a:tc>
                  <a:txBody>
                    <a:bodyPr/>
                    <a:lstStyle/>
                    <a:p>
                      <a:pPr algn="l"/>
                      <a:r>
                        <a:rPr lang="en-US">
                          <a:solidFill>
                            <a:schemeClr val="bg1">
                              <a:lumMod val="50000"/>
                            </a:schemeClr>
                          </a:solidFill>
                          <a:effectLst/>
                        </a:rPr>
                        <a:t>[Required] </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chemeClr val="bg1">
                              <a:lumMod val="50000"/>
                            </a:schemeClr>
                          </a:solidFill>
                          <a:effectLst/>
                        </a:rPr>
                        <a:t>必填字段</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010155917"/>
                  </a:ext>
                </a:extLst>
              </a:tr>
              <a:tr h="0">
                <a:tc>
                  <a:txBody>
                    <a:bodyPr/>
                    <a:lstStyle/>
                    <a:p>
                      <a:pPr algn="l"/>
                      <a:r>
                        <a:rPr lang="en-US">
                          <a:solidFill>
                            <a:schemeClr val="bg1">
                              <a:lumMod val="50000"/>
                            </a:schemeClr>
                          </a:solidFill>
                          <a:effectLst/>
                        </a:rPr>
                        <a:t>[MaxLength] </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chemeClr val="bg1">
                              <a:lumMod val="50000"/>
                            </a:schemeClr>
                          </a:solidFill>
                          <a:effectLst/>
                        </a:rPr>
                        <a:t>指定属性中允许的数组或字符串数据的最大长度</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2203905375"/>
                  </a:ext>
                </a:extLst>
              </a:tr>
              <a:tr h="0">
                <a:tc>
                  <a:txBody>
                    <a:bodyPr/>
                    <a:lstStyle/>
                    <a:p>
                      <a:pPr algn="l"/>
                      <a:r>
                        <a:rPr lang="en-US" dirty="0">
                          <a:solidFill>
                            <a:schemeClr val="bg1">
                              <a:lumMod val="50000"/>
                            </a:schemeClr>
                          </a:solidFill>
                          <a:effectLst/>
                        </a:rPr>
                        <a:t>[</a:t>
                      </a:r>
                      <a:r>
                        <a:rPr lang="en-US" dirty="0" err="1">
                          <a:solidFill>
                            <a:schemeClr val="bg1">
                              <a:lumMod val="50000"/>
                            </a:schemeClr>
                          </a:solidFill>
                          <a:effectLst/>
                        </a:rPr>
                        <a:t>MinLength</a:t>
                      </a:r>
                      <a:r>
                        <a:rPr lang="en-US" dirty="0">
                          <a:solidFill>
                            <a:schemeClr val="bg1">
                              <a:lumMod val="50000"/>
                            </a:schemeClr>
                          </a:solidFill>
                          <a:effectLst/>
                        </a:rPr>
                        <a:t>]</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chemeClr val="bg1">
                              <a:lumMod val="50000"/>
                            </a:schemeClr>
                          </a:solidFill>
                          <a:effectLst/>
                        </a:rPr>
                        <a:t>指定属性中允许的数组或字符串数据的最小长度</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644598687"/>
                  </a:ext>
                </a:extLst>
              </a:tr>
              <a:tr h="0">
                <a:tc>
                  <a:txBody>
                    <a:bodyPr/>
                    <a:lstStyle/>
                    <a:p>
                      <a:pPr algn="l"/>
                      <a:r>
                        <a:rPr lang="en-US">
                          <a:solidFill>
                            <a:schemeClr val="bg1">
                              <a:lumMod val="50000"/>
                            </a:schemeClr>
                          </a:solidFill>
                          <a:effectLst/>
                        </a:rPr>
                        <a:t>[StringLength]                      </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chemeClr val="bg1">
                              <a:lumMod val="50000"/>
                            </a:schemeClr>
                          </a:solidFill>
                          <a:effectLst/>
                        </a:rPr>
                        <a:t>指定最小和最大字符长度</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234880716"/>
                  </a:ext>
                </a:extLst>
              </a:tr>
              <a:tr h="0">
                <a:tc>
                  <a:txBody>
                    <a:bodyPr/>
                    <a:lstStyle/>
                    <a:p>
                      <a:pPr algn="l"/>
                      <a:r>
                        <a:rPr lang="en-US" dirty="0">
                          <a:solidFill>
                            <a:schemeClr val="bg1">
                              <a:lumMod val="50000"/>
                            </a:schemeClr>
                          </a:solidFill>
                          <a:effectLst/>
                        </a:rPr>
                        <a:t>[Range]  </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dirty="0">
                          <a:solidFill>
                            <a:schemeClr val="bg1">
                              <a:lumMod val="50000"/>
                            </a:schemeClr>
                          </a:solidFill>
                          <a:effectLst/>
                        </a:rPr>
                        <a:t>指定数值范围</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2282618153"/>
                  </a:ext>
                </a:extLst>
              </a:tr>
            </a:tbl>
          </a:graphicData>
        </a:graphic>
      </p:graphicFrame>
    </p:spTree>
    <p:extLst>
      <p:ext uri="{BB962C8B-B14F-4D97-AF65-F5344CB8AC3E}">
        <p14:creationId xmlns:p14="http://schemas.microsoft.com/office/powerpoint/2010/main" val="24551965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233BF-4763-4E6B-A029-871F32FC7E6A}"/>
              </a:ext>
            </a:extLst>
          </p:cNvPr>
          <p:cNvSpPr>
            <a:spLocks noGrp="1"/>
          </p:cNvSpPr>
          <p:nvPr>
            <p:ph type="title"/>
          </p:nvPr>
        </p:nvSpPr>
        <p:spPr/>
        <p:txBody>
          <a:bodyPr/>
          <a:lstStyle/>
          <a:p>
            <a:r>
              <a:rPr lang="en-US" altLang="zh-CN" dirty="0"/>
              <a:t>4.6.4.</a:t>
            </a:r>
            <a:r>
              <a:rPr lang="zh-CN" altLang="en-US" b="1" dirty="0">
                <a:effectLst/>
              </a:rPr>
              <a:t>数据验证相关的数据注解</a:t>
            </a:r>
            <a:endParaRPr lang="zh-CN" altLang="en-US" dirty="0"/>
          </a:p>
        </p:txBody>
      </p:sp>
      <p:graphicFrame>
        <p:nvGraphicFramePr>
          <p:cNvPr id="3" name="表格 2">
            <a:extLst>
              <a:ext uri="{FF2B5EF4-FFF2-40B4-BE49-F238E27FC236}">
                <a16:creationId xmlns:a16="http://schemas.microsoft.com/office/drawing/2014/main" id="{DAA4573F-707D-4130-9021-A44C42997623}"/>
              </a:ext>
            </a:extLst>
          </p:cNvPr>
          <p:cNvGraphicFramePr>
            <a:graphicFrameLocks noGrp="1"/>
          </p:cNvGraphicFramePr>
          <p:nvPr>
            <p:extLst>
              <p:ext uri="{D42A27DB-BD31-4B8C-83A1-F6EECF244321}">
                <p14:modId xmlns:p14="http://schemas.microsoft.com/office/powerpoint/2010/main" val="518921126"/>
              </p:ext>
            </p:extLst>
          </p:nvPr>
        </p:nvGraphicFramePr>
        <p:xfrm>
          <a:off x="228600" y="1488752"/>
          <a:ext cx="8763000" cy="3606176"/>
        </p:xfrm>
        <a:graphic>
          <a:graphicData uri="http://schemas.openxmlformats.org/drawingml/2006/table">
            <a:tbl>
              <a:tblPr/>
              <a:tblGrid>
                <a:gridCol w="3043719">
                  <a:extLst>
                    <a:ext uri="{9D8B030D-6E8A-4147-A177-3AD203B41FA5}">
                      <a16:colId xmlns:a16="http://schemas.microsoft.com/office/drawing/2014/main" val="2297221522"/>
                    </a:ext>
                  </a:extLst>
                </a:gridCol>
                <a:gridCol w="5719281">
                  <a:extLst>
                    <a:ext uri="{9D8B030D-6E8A-4147-A177-3AD203B41FA5}">
                      <a16:colId xmlns:a16="http://schemas.microsoft.com/office/drawing/2014/main" val="1407669326"/>
                    </a:ext>
                  </a:extLst>
                </a:gridCol>
              </a:tblGrid>
              <a:tr h="0">
                <a:tc>
                  <a:txBody>
                    <a:bodyPr/>
                    <a:lstStyle/>
                    <a:p>
                      <a:pPr algn="l"/>
                      <a:r>
                        <a:rPr lang="en-US" dirty="0">
                          <a:solidFill>
                            <a:schemeClr val="bg1">
                              <a:lumMod val="50000"/>
                            </a:schemeClr>
                          </a:solidFill>
                          <a:effectLst/>
                        </a:rPr>
                        <a:t>[Remote]</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chemeClr val="bg1">
                              <a:lumMod val="50000"/>
                            </a:schemeClr>
                          </a:solidFill>
                          <a:effectLst/>
                        </a:rPr>
                        <a:t>使用 </a:t>
                      </a:r>
                      <a:r>
                        <a:rPr lang="en-US" altLang="zh-CN">
                          <a:solidFill>
                            <a:schemeClr val="bg1">
                              <a:lumMod val="50000"/>
                            </a:schemeClr>
                          </a:solidFill>
                          <a:effectLst/>
                        </a:rPr>
                        <a:t>jQuery </a:t>
                      </a:r>
                      <a:r>
                        <a:rPr lang="zh-CN" altLang="en-US">
                          <a:solidFill>
                            <a:schemeClr val="bg1">
                              <a:lumMod val="50000"/>
                            </a:schemeClr>
                          </a:solidFill>
                          <a:effectLst/>
                        </a:rPr>
                        <a:t>验证插件远程验证程序的特性</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62897806"/>
                  </a:ext>
                </a:extLst>
              </a:tr>
              <a:tr h="0">
                <a:tc>
                  <a:txBody>
                    <a:bodyPr/>
                    <a:lstStyle/>
                    <a:p>
                      <a:pPr algn="l"/>
                      <a:r>
                        <a:rPr lang="en-US" dirty="0">
                          <a:solidFill>
                            <a:schemeClr val="bg1">
                              <a:lumMod val="50000"/>
                            </a:schemeClr>
                          </a:solidFill>
                          <a:effectLst/>
                        </a:rPr>
                        <a:t>[</a:t>
                      </a:r>
                      <a:r>
                        <a:rPr lang="en-US" dirty="0" err="1">
                          <a:solidFill>
                            <a:schemeClr val="bg1">
                              <a:lumMod val="50000"/>
                            </a:schemeClr>
                          </a:solidFill>
                          <a:effectLst/>
                        </a:rPr>
                        <a:t>FileExtension</a:t>
                      </a:r>
                      <a:r>
                        <a:rPr lang="en-US" dirty="0">
                          <a:solidFill>
                            <a:schemeClr val="bg1">
                              <a:lumMod val="50000"/>
                            </a:schemeClr>
                          </a:solidFill>
                          <a:effectLst/>
                        </a:rPr>
                        <a:t>]</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chemeClr val="bg1">
                              <a:lumMod val="50000"/>
                            </a:schemeClr>
                          </a:solidFill>
                          <a:effectLst/>
                        </a:rPr>
                        <a:t>验证文件扩展名</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2220886692"/>
                  </a:ext>
                </a:extLst>
              </a:tr>
              <a:tr h="0">
                <a:tc>
                  <a:txBody>
                    <a:bodyPr/>
                    <a:lstStyle/>
                    <a:p>
                      <a:pPr algn="l"/>
                      <a:r>
                        <a:rPr lang="en-US" dirty="0">
                          <a:solidFill>
                            <a:schemeClr val="bg1">
                              <a:lumMod val="50000"/>
                            </a:schemeClr>
                          </a:solidFill>
                          <a:effectLst/>
                        </a:rPr>
                        <a:t>[Compare]</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chemeClr val="bg1">
                              <a:lumMod val="50000"/>
                            </a:schemeClr>
                          </a:solidFill>
                          <a:effectLst/>
                        </a:rPr>
                        <a:t>比较两个属性的值</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719660627"/>
                  </a:ext>
                </a:extLst>
              </a:tr>
              <a:tr h="0">
                <a:tc>
                  <a:txBody>
                    <a:bodyPr/>
                    <a:lstStyle/>
                    <a:p>
                      <a:pPr algn="l"/>
                      <a:r>
                        <a:rPr lang="en-US" dirty="0">
                          <a:solidFill>
                            <a:schemeClr val="bg1">
                              <a:lumMod val="50000"/>
                            </a:schemeClr>
                          </a:solidFill>
                          <a:effectLst/>
                        </a:rPr>
                        <a:t>[</a:t>
                      </a:r>
                      <a:r>
                        <a:rPr lang="en-US" dirty="0" err="1">
                          <a:solidFill>
                            <a:schemeClr val="bg1">
                              <a:lumMod val="50000"/>
                            </a:schemeClr>
                          </a:solidFill>
                          <a:effectLst/>
                        </a:rPr>
                        <a:t>RegularExpression</a:t>
                      </a:r>
                      <a:r>
                        <a:rPr lang="en-US" dirty="0">
                          <a:solidFill>
                            <a:schemeClr val="bg1">
                              <a:lumMod val="50000"/>
                            </a:schemeClr>
                          </a:solidFill>
                          <a:effectLst/>
                        </a:rPr>
                        <a:t>]</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chemeClr val="bg1">
                              <a:lumMod val="50000"/>
                            </a:schemeClr>
                          </a:solidFill>
                          <a:effectLst/>
                        </a:rPr>
                        <a:t>使用正则表达式验证</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699452594"/>
                  </a:ext>
                </a:extLst>
              </a:tr>
              <a:tr h="0">
                <a:tc>
                  <a:txBody>
                    <a:bodyPr/>
                    <a:lstStyle/>
                    <a:p>
                      <a:pPr algn="l"/>
                      <a:r>
                        <a:rPr lang="en-US" dirty="0">
                          <a:solidFill>
                            <a:schemeClr val="bg1">
                              <a:lumMod val="50000"/>
                            </a:schemeClr>
                          </a:solidFill>
                          <a:effectLst/>
                        </a:rPr>
                        <a:t>[</a:t>
                      </a:r>
                      <a:r>
                        <a:rPr lang="en-US" dirty="0" err="1">
                          <a:solidFill>
                            <a:schemeClr val="bg1">
                              <a:lumMod val="50000"/>
                            </a:schemeClr>
                          </a:solidFill>
                          <a:effectLst/>
                        </a:rPr>
                        <a:t>CustomValidation</a:t>
                      </a:r>
                      <a:r>
                        <a:rPr lang="en-US" dirty="0">
                          <a:solidFill>
                            <a:schemeClr val="bg1">
                              <a:lumMod val="50000"/>
                            </a:schemeClr>
                          </a:solidFill>
                          <a:effectLst/>
                        </a:rPr>
                        <a:t>] </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chemeClr val="bg1">
                              <a:lumMod val="50000"/>
                            </a:schemeClr>
                          </a:solidFill>
                          <a:effectLst/>
                        </a:rPr>
                        <a:t>自定义验证方法</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2889669584"/>
                  </a:ext>
                </a:extLst>
              </a:tr>
              <a:tr h="0">
                <a:tc>
                  <a:txBody>
                    <a:bodyPr/>
                    <a:lstStyle/>
                    <a:p>
                      <a:pPr algn="l"/>
                      <a:r>
                        <a:rPr lang="en-US" dirty="0">
                          <a:solidFill>
                            <a:schemeClr val="bg1">
                              <a:lumMod val="50000"/>
                            </a:schemeClr>
                          </a:solidFill>
                          <a:effectLst/>
                        </a:rPr>
                        <a:t>[</a:t>
                      </a:r>
                      <a:r>
                        <a:rPr lang="en-US" dirty="0" err="1">
                          <a:solidFill>
                            <a:schemeClr val="bg1">
                              <a:lumMod val="50000"/>
                            </a:schemeClr>
                          </a:solidFill>
                          <a:effectLst/>
                        </a:rPr>
                        <a:t>DataType</a:t>
                      </a:r>
                      <a:r>
                        <a:rPr lang="en-US" dirty="0">
                          <a:solidFill>
                            <a:schemeClr val="bg1">
                              <a:lumMod val="50000"/>
                            </a:schemeClr>
                          </a:solidFill>
                          <a:effectLst/>
                        </a:rPr>
                        <a:t>]</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solidFill>
                            <a:schemeClr val="bg1">
                              <a:lumMod val="50000"/>
                            </a:schemeClr>
                          </a:solidFill>
                          <a:effectLst/>
                        </a:rPr>
                        <a:t>指定要与数据字段关联的附加类型的名称</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306023038"/>
                  </a:ext>
                </a:extLst>
              </a:tr>
              <a:tr h="0">
                <a:tc>
                  <a:txBody>
                    <a:bodyPr/>
                    <a:lstStyle/>
                    <a:p>
                      <a:pPr algn="l"/>
                      <a:r>
                        <a:rPr lang="en-US" dirty="0">
                          <a:solidFill>
                            <a:schemeClr val="bg1">
                              <a:lumMod val="50000"/>
                            </a:schemeClr>
                          </a:solidFill>
                          <a:effectLst/>
                        </a:rPr>
                        <a:t>[</a:t>
                      </a:r>
                      <a:r>
                        <a:rPr lang="en-US" dirty="0" err="1">
                          <a:solidFill>
                            <a:schemeClr val="bg1">
                              <a:lumMod val="50000"/>
                            </a:schemeClr>
                          </a:solidFill>
                          <a:effectLst/>
                        </a:rPr>
                        <a:t>EmailAddress</a:t>
                      </a:r>
                      <a:r>
                        <a:rPr lang="en-US" dirty="0">
                          <a:solidFill>
                            <a:schemeClr val="bg1">
                              <a:lumMod val="50000"/>
                            </a:schemeClr>
                          </a:solidFill>
                          <a:effectLst/>
                        </a:rPr>
                        <a:t>]</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dirty="0">
                          <a:solidFill>
                            <a:schemeClr val="bg1">
                              <a:lumMod val="50000"/>
                            </a:schemeClr>
                          </a:solidFill>
                          <a:effectLst/>
                        </a:rPr>
                        <a:t>电子邮件地址（相当于</a:t>
                      </a:r>
                      <a:r>
                        <a:rPr lang="en-US" altLang="zh-CN" dirty="0">
                          <a:solidFill>
                            <a:schemeClr val="bg1">
                              <a:lumMod val="50000"/>
                            </a:schemeClr>
                          </a:solidFill>
                          <a:effectLst/>
                        </a:rPr>
                        <a:t>[</a:t>
                      </a:r>
                      <a:r>
                        <a:rPr lang="en-US" dirty="0" err="1">
                          <a:solidFill>
                            <a:schemeClr val="bg1">
                              <a:lumMod val="50000"/>
                            </a:schemeClr>
                          </a:solidFill>
                          <a:effectLst/>
                        </a:rPr>
                        <a:t>DataType</a:t>
                      </a:r>
                      <a:r>
                        <a:rPr lang="en-US" dirty="0">
                          <a:solidFill>
                            <a:schemeClr val="bg1">
                              <a:lumMod val="50000"/>
                            </a:schemeClr>
                          </a:solidFill>
                          <a:effectLst/>
                        </a:rPr>
                        <a:t>(</a:t>
                      </a:r>
                      <a:r>
                        <a:rPr lang="en-US" dirty="0" err="1">
                          <a:solidFill>
                            <a:schemeClr val="bg1">
                              <a:lumMod val="50000"/>
                            </a:schemeClr>
                          </a:solidFill>
                          <a:effectLst/>
                        </a:rPr>
                        <a:t>DataType.Email</a:t>
                      </a:r>
                      <a:r>
                        <a:rPr lang="en-US" dirty="0">
                          <a:solidFill>
                            <a:schemeClr val="bg1">
                              <a:lumMod val="50000"/>
                            </a:schemeClr>
                          </a:solidFill>
                          <a:effectLst/>
                        </a:rPr>
                        <a:t>)]）</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405684816"/>
                  </a:ext>
                </a:extLst>
              </a:tr>
              <a:tr h="0">
                <a:tc>
                  <a:txBody>
                    <a:bodyPr/>
                    <a:lstStyle/>
                    <a:p>
                      <a:pPr algn="l"/>
                      <a:r>
                        <a:rPr lang="en-US">
                          <a:solidFill>
                            <a:schemeClr val="bg1">
                              <a:lumMod val="50000"/>
                            </a:schemeClr>
                          </a:solidFill>
                          <a:effectLst/>
                        </a:rPr>
                        <a:t>[Phone]</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dirty="0">
                          <a:solidFill>
                            <a:schemeClr val="bg1">
                              <a:lumMod val="50000"/>
                            </a:schemeClr>
                          </a:solidFill>
                          <a:effectLst/>
                        </a:rPr>
                        <a:t>电话（同上）</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984178464"/>
                  </a:ext>
                </a:extLst>
              </a:tr>
              <a:tr h="0">
                <a:tc>
                  <a:txBody>
                    <a:bodyPr/>
                    <a:lstStyle/>
                    <a:p>
                      <a:pPr algn="l"/>
                      <a:r>
                        <a:rPr lang="en-US">
                          <a:solidFill>
                            <a:schemeClr val="bg1">
                              <a:lumMod val="50000"/>
                            </a:schemeClr>
                          </a:solidFill>
                          <a:effectLst/>
                        </a:rPr>
                        <a:t>[CreditCard]</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dirty="0">
                          <a:solidFill>
                            <a:schemeClr val="bg1">
                              <a:lumMod val="50000"/>
                            </a:schemeClr>
                          </a:solidFill>
                          <a:effectLst/>
                        </a:rPr>
                        <a:t>信用卡号码（同上）</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4231583136"/>
                  </a:ext>
                </a:extLst>
              </a:tr>
              <a:tr h="0">
                <a:tc>
                  <a:txBody>
                    <a:bodyPr/>
                    <a:lstStyle/>
                    <a:p>
                      <a:pPr algn="l"/>
                      <a:r>
                        <a:rPr lang="en-US">
                          <a:solidFill>
                            <a:schemeClr val="bg1">
                              <a:lumMod val="50000"/>
                            </a:schemeClr>
                          </a:solidFill>
                          <a:effectLst/>
                        </a:rPr>
                        <a:t>[Url] </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dirty="0">
                          <a:solidFill>
                            <a:schemeClr val="bg1">
                              <a:lumMod val="50000"/>
                            </a:schemeClr>
                          </a:solidFill>
                          <a:effectLst/>
                        </a:rPr>
                        <a:t>验证</a:t>
                      </a:r>
                      <a:r>
                        <a:rPr lang="en-US" altLang="zh-CN" dirty="0">
                          <a:solidFill>
                            <a:schemeClr val="bg1">
                              <a:lumMod val="50000"/>
                            </a:schemeClr>
                          </a:solidFill>
                          <a:effectLst/>
                        </a:rPr>
                        <a:t>URL</a:t>
                      </a:r>
                      <a:r>
                        <a:rPr lang="zh-CN" altLang="en-US" dirty="0">
                          <a:solidFill>
                            <a:schemeClr val="bg1">
                              <a:lumMod val="50000"/>
                            </a:schemeClr>
                          </a:solidFill>
                          <a:effectLst/>
                        </a:rPr>
                        <a:t>（同上）</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47611833"/>
                  </a:ext>
                </a:extLst>
              </a:tr>
              <a:tr h="0">
                <a:tc>
                  <a:txBody>
                    <a:bodyPr/>
                    <a:lstStyle/>
                    <a:p>
                      <a:pPr algn="l"/>
                      <a:r>
                        <a:rPr lang="en-US">
                          <a:solidFill>
                            <a:schemeClr val="bg1">
                              <a:lumMod val="50000"/>
                            </a:schemeClr>
                          </a:solidFill>
                          <a:effectLst/>
                        </a:rPr>
                        <a:t>[MemberShipPassword]        </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dirty="0">
                          <a:solidFill>
                            <a:schemeClr val="bg1">
                              <a:lumMod val="50000"/>
                            </a:schemeClr>
                          </a:solidFill>
                          <a:effectLst/>
                        </a:rPr>
                        <a:t>验证密码字段是否满足成员资格提供程序的当前密码要求</a:t>
                      </a:r>
                    </a:p>
                  </a:txBody>
                  <a:tcPr marL="14288" marR="14288" marT="14288" marB="14288"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296904875"/>
                  </a:ext>
                </a:extLst>
              </a:tr>
            </a:tbl>
          </a:graphicData>
        </a:graphic>
      </p:graphicFrame>
      <p:sp>
        <p:nvSpPr>
          <p:cNvPr id="4" name="Rectangle 1">
            <a:extLst>
              <a:ext uri="{FF2B5EF4-FFF2-40B4-BE49-F238E27FC236}">
                <a16:creationId xmlns:a16="http://schemas.microsoft.com/office/drawing/2014/main" id="{D81CF36B-AB5C-413D-BA77-02F2CBAA7378}"/>
              </a:ext>
            </a:extLst>
          </p:cNvPr>
          <p:cNvSpPr>
            <a:spLocks noChangeArrowheads="1"/>
          </p:cNvSpPr>
          <p:nvPr/>
        </p:nvSpPr>
        <p:spPr bwMode="auto">
          <a:xfrm>
            <a:off x="228600" y="825123"/>
            <a:ext cx="21993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bg1">
                    <a:lumMod val="50000"/>
                  </a:schemeClr>
                </a:solidFill>
                <a:effectLst/>
                <a:latin typeface="Arial" panose="020B0604020202020204" pitchFamily="34" charset="0"/>
                <a:ea typeface="Helvetica Neue"/>
              </a:rPr>
              <a:t> </a:t>
            </a:r>
            <a:endParaRPr kumimoji="0" lang="zh-CN" altLang="zh-CN" sz="300" b="0" i="0" u="none" strike="noStrike" cap="none" normalizeH="0" baseline="0">
              <a:ln>
                <a:noFill/>
              </a:ln>
              <a:solidFill>
                <a:schemeClr val="bg1">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bg1">
                    <a:lumMod val="50000"/>
                  </a:schemeClr>
                </a:solidFill>
                <a:effectLst/>
                <a:latin typeface="Arial" panose="020B0604020202020204" pitchFamily="34" charset="0"/>
                <a:ea typeface="Helvetica Neue"/>
              </a:rPr>
              <a:t> </a:t>
            </a:r>
            <a:endParaRPr kumimoji="0" lang="zh-CN" altLang="zh-CN" sz="300" b="0" i="0" u="none" strike="noStrike" cap="none" normalizeH="0" baseline="0">
              <a:ln>
                <a:noFill/>
              </a:ln>
              <a:solidFill>
                <a:schemeClr val="bg1">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bg1">
                    <a:lumMod val="50000"/>
                  </a:schemeClr>
                </a:solidFill>
                <a:effectLst/>
                <a:latin typeface="Arial" panose="020B0604020202020204" pitchFamily="34" charset="0"/>
                <a:ea typeface="Helvetica Neue"/>
              </a:rPr>
              <a:t> </a:t>
            </a:r>
            <a:endParaRPr kumimoji="0" lang="zh-CN" altLang="zh-CN" sz="300" b="0" i="0" u="none" strike="noStrike" cap="none" normalizeH="0" baseline="0">
              <a:ln>
                <a:noFill/>
              </a:ln>
              <a:solidFill>
                <a:schemeClr val="bg1">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bg1">
                    <a:lumMod val="50000"/>
                  </a:schemeClr>
                </a:solidFill>
                <a:effectLst/>
                <a:latin typeface="Arial" panose="020B0604020202020204" pitchFamily="34" charset="0"/>
                <a:ea typeface="Helvetica Neue"/>
              </a:rPr>
              <a:t> </a:t>
            </a:r>
            <a:endParaRPr kumimoji="0" lang="zh-CN" altLang="zh-CN" sz="300" b="0" i="0" u="none" strike="noStrike" cap="none" normalizeH="0" baseline="0">
              <a:ln>
                <a:noFill/>
              </a:ln>
              <a:solidFill>
                <a:schemeClr val="bg1">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bg1">
                    <a:lumMod val="50000"/>
                  </a:schemeClr>
                </a:solidFill>
                <a:effectLst/>
                <a:latin typeface="Arial" panose="020B0604020202020204" pitchFamily="34" charset="0"/>
                <a:ea typeface="Helvetica Neue"/>
              </a:rPr>
              <a:t> </a:t>
            </a:r>
            <a:endParaRPr kumimoji="0" lang="zh-CN" altLang="zh-CN" sz="300" b="0" i="0" u="none" strike="noStrike" cap="none" normalizeH="0" baseline="0">
              <a:ln>
                <a:noFill/>
              </a:ln>
              <a:solidFill>
                <a:schemeClr val="bg1">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bg1">
                    <a:lumMod val="50000"/>
                  </a:schemeClr>
                </a:solidFill>
                <a:effectLst/>
                <a:latin typeface="Arial" panose="020B0604020202020204" pitchFamily="34" charset="0"/>
                <a:ea typeface="Helvetica Neue"/>
              </a:rPr>
              <a:t> </a:t>
            </a:r>
            <a:endParaRPr kumimoji="0" lang="zh-CN" altLang="zh-CN" sz="300" b="0" i="0" u="none" strike="noStrike" cap="none" normalizeH="0" baseline="0">
              <a:ln>
                <a:noFill/>
              </a:ln>
              <a:solidFill>
                <a:schemeClr val="bg1">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bg1">
                    <a:lumMod val="50000"/>
                  </a:schemeClr>
                </a:solidFill>
                <a:effectLst/>
                <a:latin typeface="Arial" panose="020B0604020202020204" pitchFamily="34" charset="0"/>
                <a:ea typeface="Helvetica Neue"/>
              </a:rPr>
              <a:t> </a:t>
            </a:r>
            <a:endParaRPr kumimoji="0" lang="zh-CN" altLang="zh-CN" sz="300" b="0" i="0" u="none" strike="noStrike" cap="none" normalizeH="0" baseline="0">
              <a:ln>
                <a:noFill/>
              </a:ln>
              <a:solidFill>
                <a:schemeClr val="bg1">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bg1">
                    <a:lumMod val="50000"/>
                  </a:schemeClr>
                </a:solidFill>
                <a:effectLst/>
                <a:latin typeface="Arial" panose="020B0604020202020204" pitchFamily="34" charset="0"/>
                <a:ea typeface="Helvetica Neue"/>
              </a:rPr>
              <a:t> </a:t>
            </a:r>
            <a:endParaRPr kumimoji="0" lang="zh-CN" altLang="zh-CN" sz="300" b="0" i="0" u="none" strike="noStrike" cap="none" normalizeH="0" baseline="0">
              <a:ln>
                <a:noFill/>
              </a:ln>
              <a:solidFill>
                <a:schemeClr val="bg1">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bg1">
                    <a:lumMod val="50000"/>
                  </a:schemeClr>
                </a:solidFill>
                <a:effectLst/>
                <a:latin typeface="Arial" panose="020B0604020202020204" pitchFamily="34" charset="0"/>
                <a:ea typeface="Helvetica Neue"/>
              </a:rPr>
              <a:t> </a:t>
            </a:r>
            <a:endParaRPr kumimoji="0" lang="zh-CN" altLang="zh-CN" sz="300" b="0" i="0" u="none" strike="noStrike" cap="none" normalizeH="0" baseline="0">
              <a:ln>
                <a:noFill/>
              </a:ln>
              <a:solidFill>
                <a:schemeClr val="bg1">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bg1">
                    <a:lumMod val="50000"/>
                  </a:schemeClr>
                </a:solidFill>
                <a:effectLst/>
                <a:latin typeface="Arial" panose="020B0604020202020204" pitchFamily="34" charset="0"/>
                <a:ea typeface="Helvetica Neue"/>
              </a:rPr>
              <a:t> </a:t>
            </a:r>
            <a:endParaRPr kumimoji="0" lang="zh-CN" altLang="zh-CN" sz="300" b="0" i="0" u="none" strike="noStrike" cap="none" normalizeH="0" baseline="0">
              <a:ln>
                <a:noFill/>
              </a:ln>
              <a:solidFill>
                <a:schemeClr val="bg1">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bg1">
                    <a:lumMod val="50000"/>
                  </a:schemeClr>
                </a:solidFill>
                <a:effectLst/>
                <a:latin typeface="Arial" panose="020B0604020202020204" pitchFamily="34" charset="0"/>
                <a:ea typeface="Helvetica Neue"/>
              </a:rPr>
              <a:t> </a:t>
            </a:r>
            <a:endParaRPr kumimoji="0" lang="zh-CN" altLang="zh-CN" sz="1800" b="0" i="0" u="none" strike="noStrike" cap="none" normalizeH="0" baseline="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65934957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345098740"/>
              </p:ext>
            </p:extLst>
          </p:nvPr>
        </p:nvGraphicFramePr>
        <p:xfrm>
          <a:off x="327544" y="1519171"/>
          <a:ext cx="8570795" cy="1188403"/>
        </p:xfrm>
        <a:graphic>
          <a:graphicData uri="http://schemas.openxmlformats.org/drawingml/2006/table">
            <a:tbl>
              <a:tblPr firstRow="1" bandRow="1">
                <a:tableStyleId>{91EBBBCC-DAD2-459C-BE2E-F6DE35CF9A28}</a:tableStyleId>
              </a:tblPr>
              <a:tblGrid>
                <a:gridCol w="1051090">
                  <a:extLst>
                    <a:ext uri="{9D8B030D-6E8A-4147-A177-3AD203B41FA5}">
                      <a16:colId xmlns:a16="http://schemas.microsoft.com/office/drawing/2014/main" val="20000"/>
                    </a:ext>
                  </a:extLst>
                </a:gridCol>
                <a:gridCol w="3502124">
                  <a:extLst>
                    <a:ext uri="{9D8B030D-6E8A-4147-A177-3AD203B41FA5}">
                      <a16:colId xmlns:a16="http://schemas.microsoft.com/office/drawing/2014/main" val="20001"/>
                    </a:ext>
                  </a:extLst>
                </a:gridCol>
                <a:gridCol w="1698172">
                  <a:extLst>
                    <a:ext uri="{9D8B030D-6E8A-4147-A177-3AD203B41FA5}">
                      <a16:colId xmlns:a16="http://schemas.microsoft.com/office/drawing/2014/main" val="20002"/>
                    </a:ext>
                  </a:extLst>
                </a:gridCol>
                <a:gridCol w="2319409">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789678">
                <a:tc>
                  <a:txBody>
                    <a:bodyPr/>
                    <a:lstStyle/>
                    <a:p>
                      <a:pPr algn="r"/>
                      <a:r>
                        <a:rPr lang="en-US" altLang="zh-CN" sz="1400" dirty="0">
                          <a:solidFill>
                            <a:schemeClr val="bg1">
                              <a:lumMod val="50000"/>
                            </a:schemeClr>
                          </a:solidFill>
                          <a:effectLst/>
                          <a:latin typeface="+mj-ea"/>
                          <a:ea typeface="+mj-ea"/>
                        </a:rPr>
                        <a:t>5.</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实现列表、新建、编辑、删除及查询的数据注解功能。</a:t>
                      </a:r>
                    </a:p>
                  </a:txBody>
                  <a:tcPr/>
                </a:tc>
                <a:tc>
                  <a:txBody>
                    <a:bodyPr/>
                    <a:lstStyle/>
                    <a:p>
                      <a:r>
                        <a:rPr lang="zh-CN" altLang="en-US" sz="1400" dirty="0">
                          <a:solidFill>
                            <a:schemeClr val="bg1">
                              <a:lumMod val="50000"/>
                            </a:schemeClr>
                          </a:solidFill>
                          <a:effectLst/>
                          <a:latin typeface="+mj-ea"/>
                          <a:ea typeface="+mj-ea"/>
                        </a:rPr>
                        <a:t>课堂例子。</a:t>
                      </a:r>
                    </a:p>
                  </a:txBody>
                  <a:tcPr/>
                </a:tc>
                <a:tc>
                  <a:txBody>
                    <a:bodyPr/>
                    <a:lstStyle/>
                    <a:p>
                      <a:r>
                        <a:rPr lang="zh-CN" altLang="en-US" sz="1400" dirty="0">
                          <a:solidFill>
                            <a:schemeClr val="bg1">
                              <a:lumMod val="50000"/>
                            </a:schemeClr>
                          </a:solidFill>
                          <a:effectLst/>
                          <a:latin typeface="+mj-ea"/>
                          <a:ea typeface="+mj-ea"/>
                        </a:rPr>
                        <a:t>个人独立完成，现时</a:t>
                      </a:r>
                      <a:r>
                        <a:rPr lang="en-US" altLang="zh-CN" sz="1400" dirty="0">
                          <a:solidFill>
                            <a:schemeClr val="bg1">
                              <a:lumMod val="50000"/>
                            </a:schemeClr>
                          </a:solidFill>
                          <a:effectLst/>
                          <a:latin typeface="+mj-ea"/>
                          <a:ea typeface="+mj-ea"/>
                        </a:rPr>
                        <a:t>60</a:t>
                      </a:r>
                      <a:r>
                        <a:rPr lang="zh-CN" altLang="en-US" sz="1400" dirty="0">
                          <a:solidFill>
                            <a:schemeClr val="bg1">
                              <a:lumMod val="50000"/>
                            </a:schemeClr>
                          </a:solidFill>
                          <a:effectLst/>
                          <a:latin typeface="+mj-ea"/>
                          <a:ea typeface="+mj-ea"/>
                        </a:rPr>
                        <a:t>分钟。</a:t>
                      </a:r>
                    </a:p>
                  </a:txBody>
                  <a:tcPr/>
                </a:tc>
                <a:extLst>
                  <a:ext uri="{0D108BD9-81ED-4DB2-BD59-A6C34878D82A}">
                    <a16:rowId xmlns:a16="http://schemas.microsoft.com/office/drawing/2014/main" val="10001"/>
                  </a:ext>
                </a:extLst>
              </a:tr>
            </a:tbl>
          </a:graphicData>
        </a:graphic>
      </p:graphicFrame>
      <p:sp>
        <p:nvSpPr>
          <p:cNvPr id="4" name="Rectangle 12"/>
          <p:cNvSpPr txBox="1">
            <a:spLocks noChangeArrowheads="1"/>
          </p:cNvSpPr>
          <p:nvPr/>
        </p:nvSpPr>
        <p:spPr bwMode="auto">
          <a:xfrm>
            <a:off x="200025" y="384588"/>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课程作业指南</a:t>
            </a:r>
          </a:p>
        </p:txBody>
      </p:sp>
    </p:spTree>
    <p:extLst>
      <p:ext uri="{BB962C8B-B14F-4D97-AF65-F5344CB8AC3E}">
        <p14:creationId xmlns:p14="http://schemas.microsoft.com/office/powerpoint/2010/main" val="27592354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AEE5A-A515-4780-A0BA-486B5E647E2C}"/>
              </a:ext>
            </a:extLst>
          </p:cNvPr>
          <p:cNvSpPr>
            <a:spLocks noGrp="1"/>
          </p:cNvSpPr>
          <p:nvPr>
            <p:ph type="title"/>
          </p:nvPr>
        </p:nvSpPr>
        <p:spPr/>
        <p:txBody>
          <a:bodyPr/>
          <a:lstStyle/>
          <a:p>
            <a:r>
              <a:rPr lang="zh-CN" altLang="en-US" dirty="0"/>
              <a:t>过程简述</a:t>
            </a:r>
          </a:p>
        </p:txBody>
      </p:sp>
      <p:pic>
        <p:nvPicPr>
          <p:cNvPr id="3" name="图片 2">
            <a:extLst>
              <a:ext uri="{FF2B5EF4-FFF2-40B4-BE49-F238E27FC236}">
                <a16:creationId xmlns:a16="http://schemas.microsoft.com/office/drawing/2014/main" id="{7E84F210-F912-460E-9F78-5BDE5D6EB92C}"/>
              </a:ext>
            </a:extLst>
          </p:cNvPr>
          <p:cNvPicPr>
            <a:picLocks noChangeAspect="1"/>
          </p:cNvPicPr>
          <p:nvPr/>
        </p:nvPicPr>
        <p:blipFill>
          <a:blip r:embed="rId2"/>
          <a:stretch>
            <a:fillRect/>
          </a:stretch>
        </p:blipFill>
        <p:spPr>
          <a:xfrm>
            <a:off x="219930" y="1131480"/>
            <a:ext cx="5321178" cy="2191073"/>
          </a:xfrm>
          <a:prstGeom prst="rect">
            <a:avLst/>
          </a:prstGeom>
        </p:spPr>
      </p:pic>
      <p:pic>
        <p:nvPicPr>
          <p:cNvPr id="4" name="图片 3">
            <a:extLst>
              <a:ext uri="{FF2B5EF4-FFF2-40B4-BE49-F238E27FC236}">
                <a16:creationId xmlns:a16="http://schemas.microsoft.com/office/drawing/2014/main" id="{2F17AA15-9202-4142-A178-FC8D671A6177}"/>
              </a:ext>
            </a:extLst>
          </p:cNvPr>
          <p:cNvPicPr>
            <a:picLocks noChangeAspect="1"/>
          </p:cNvPicPr>
          <p:nvPr/>
        </p:nvPicPr>
        <p:blipFill>
          <a:blip r:embed="rId3"/>
          <a:stretch>
            <a:fillRect/>
          </a:stretch>
        </p:blipFill>
        <p:spPr>
          <a:xfrm>
            <a:off x="1844431" y="3535447"/>
            <a:ext cx="7080738" cy="3096552"/>
          </a:xfrm>
          <a:prstGeom prst="rect">
            <a:avLst/>
          </a:prstGeom>
        </p:spPr>
      </p:pic>
      <p:sp>
        <p:nvSpPr>
          <p:cNvPr id="5" name="箭头: 下 4">
            <a:extLst>
              <a:ext uri="{FF2B5EF4-FFF2-40B4-BE49-F238E27FC236}">
                <a16:creationId xmlns:a16="http://schemas.microsoft.com/office/drawing/2014/main" id="{E380C11C-50A1-4429-8505-87A5731C7D05}"/>
              </a:ext>
            </a:extLst>
          </p:cNvPr>
          <p:cNvSpPr/>
          <p:nvPr/>
        </p:nvSpPr>
        <p:spPr>
          <a:xfrm>
            <a:off x="2719754" y="3243385"/>
            <a:ext cx="500184" cy="5392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6A5F7669-7761-49D3-A9E5-7C5645F89785}"/>
              </a:ext>
            </a:extLst>
          </p:cNvPr>
          <p:cNvPicPr>
            <a:picLocks noChangeAspect="1"/>
          </p:cNvPicPr>
          <p:nvPr/>
        </p:nvPicPr>
        <p:blipFill rotWithShape="1">
          <a:blip r:embed="rId4"/>
          <a:srcRect r="32282"/>
          <a:stretch/>
        </p:blipFill>
        <p:spPr>
          <a:xfrm>
            <a:off x="6131364" y="1337194"/>
            <a:ext cx="2852616" cy="1601167"/>
          </a:xfrm>
          <a:prstGeom prst="rect">
            <a:avLst/>
          </a:prstGeom>
        </p:spPr>
      </p:pic>
      <p:sp>
        <p:nvSpPr>
          <p:cNvPr id="7" name="箭头: 下 6">
            <a:extLst>
              <a:ext uri="{FF2B5EF4-FFF2-40B4-BE49-F238E27FC236}">
                <a16:creationId xmlns:a16="http://schemas.microsoft.com/office/drawing/2014/main" id="{583AF257-866F-459A-9D2D-8F2163E6CE9C}"/>
              </a:ext>
            </a:extLst>
          </p:cNvPr>
          <p:cNvSpPr/>
          <p:nvPr/>
        </p:nvSpPr>
        <p:spPr>
          <a:xfrm rot="10800000">
            <a:off x="7440246" y="2938361"/>
            <a:ext cx="500184" cy="5392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506838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r>
              <a:rPr lang="en-US" altLang="zh-CN" dirty="0"/>
              <a:t>.</a:t>
            </a:r>
            <a:r>
              <a:rPr lang="zh-CN" altLang="en-US" dirty="0"/>
              <a:t>检查</a:t>
            </a:r>
          </a:p>
        </p:txBody>
      </p:sp>
      <p:sp>
        <p:nvSpPr>
          <p:cNvPr id="3" name="圆角矩形 2"/>
          <p:cNvSpPr/>
          <p:nvPr/>
        </p:nvSpPr>
        <p:spPr>
          <a:xfrm>
            <a:off x="226547" y="1167002"/>
            <a:ext cx="8664364" cy="5474523"/>
          </a:xfrm>
          <a:prstGeom prst="roundRect">
            <a:avLst>
              <a:gd name="adj" fmla="val 2769"/>
            </a:avLst>
          </a:prstGeom>
          <a:solidFill>
            <a:schemeClr val="tx1"/>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当你在寻找问题定义的道路上疲倦地游荡时，不要忘记随时都回头看看，看看你是否已经迷路了？</a:t>
            </a:r>
          </a:p>
        </p:txBody>
      </p:sp>
      <p:grpSp>
        <p:nvGrpSpPr>
          <p:cNvPr id="4" name="组合 3"/>
          <p:cNvGrpSpPr/>
          <p:nvPr/>
        </p:nvGrpSpPr>
        <p:grpSpPr>
          <a:xfrm>
            <a:off x="420096" y="1480955"/>
            <a:ext cx="1931217" cy="402977"/>
            <a:chOff x="-41122" y="55455"/>
            <a:chExt cx="7991856" cy="842400"/>
          </a:xfrm>
          <a:scene3d>
            <a:camera prst="orthographicFront"/>
            <a:lightRig rig="flat" dir="t"/>
          </a:scene3d>
        </p:grpSpPr>
        <p:sp>
          <p:nvSpPr>
            <p:cNvPr id="5" name="圆角矩形 4"/>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1. </a:t>
              </a:r>
              <a:r>
                <a:rPr lang="zh-CN" altLang="en-US" sz="1400" dirty="0">
                  <a:solidFill>
                    <a:schemeClr val="bg1">
                      <a:lumMod val="50000"/>
                    </a:schemeClr>
                  </a:solidFill>
                  <a:latin typeface="+mj-ea"/>
                  <a:ea typeface="+mj-ea"/>
                </a:rPr>
                <a:t>软件的复杂性</a:t>
              </a:r>
            </a:p>
          </p:txBody>
        </p:sp>
        <p:sp>
          <p:nvSpPr>
            <p:cNvPr id="6"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grpSp>
        <p:nvGrpSpPr>
          <p:cNvPr id="7" name="组合 6"/>
          <p:cNvGrpSpPr/>
          <p:nvPr/>
        </p:nvGrpSpPr>
        <p:grpSpPr>
          <a:xfrm>
            <a:off x="2491835" y="1494764"/>
            <a:ext cx="1931217" cy="402977"/>
            <a:chOff x="-41122" y="55455"/>
            <a:chExt cx="7991856" cy="842400"/>
          </a:xfrm>
          <a:scene3d>
            <a:camera prst="orthographicFront"/>
            <a:lightRig rig="flat" dir="t"/>
          </a:scene3d>
        </p:grpSpPr>
        <p:sp>
          <p:nvSpPr>
            <p:cNvPr id="8" name="圆角矩形 7"/>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2. </a:t>
              </a:r>
              <a:r>
                <a:rPr lang="zh-CN" altLang="en-US" sz="1400" dirty="0">
                  <a:solidFill>
                    <a:schemeClr val="bg1">
                      <a:lumMod val="50000"/>
                    </a:schemeClr>
                  </a:solidFill>
                  <a:latin typeface="+mj-ea"/>
                  <a:ea typeface="+mj-ea"/>
                </a:rPr>
                <a:t>软件的抽象性</a:t>
              </a:r>
            </a:p>
          </p:txBody>
        </p:sp>
        <p:sp>
          <p:nvSpPr>
            <p:cNvPr id="9"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grpSp>
        <p:nvGrpSpPr>
          <p:cNvPr id="10" name="组合 9"/>
          <p:cNvGrpSpPr/>
          <p:nvPr/>
        </p:nvGrpSpPr>
        <p:grpSpPr>
          <a:xfrm>
            <a:off x="4598230" y="1480955"/>
            <a:ext cx="1931217" cy="402977"/>
            <a:chOff x="-41122" y="55455"/>
            <a:chExt cx="7991856" cy="842400"/>
          </a:xfrm>
          <a:scene3d>
            <a:camera prst="orthographicFront"/>
            <a:lightRig rig="flat" dir="t"/>
          </a:scene3d>
        </p:grpSpPr>
        <p:sp>
          <p:nvSpPr>
            <p:cNvPr id="11" name="圆角矩形 10"/>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4. </a:t>
              </a:r>
              <a:r>
                <a:rPr lang="zh-CN" altLang="en-US" sz="1400" dirty="0">
                  <a:solidFill>
                    <a:schemeClr val="bg1">
                      <a:lumMod val="50000"/>
                    </a:schemeClr>
                  </a:solidFill>
                  <a:latin typeface="+mj-ea"/>
                  <a:ea typeface="+mj-ea"/>
                </a:rPr>
                <a:t>技术快速发展</a:t>
              </a:r>
            </a:p>
          </p:txBody>
        </p:sp>
        <p:sp>
          <p:nvSpPr>
            <p:cNvPr id="12"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grpSp>
        <p:nvGrpSpPr>
          <p:cNvPr id="13" name="组合 12"/>
          <p:cNvGrpSpPr/>
          <p:nvPr/>
        </p:nvGrpSpPr>
        <p:grpSpPr>
          <a:xfrm>
            <a:off x="6620572" y="1423513"/>
            <a:ext cx="2026219" cy="448528"/>
            <a:chOff x="41123" y="55456"/>
            <a:chExt cx="8384997" cy="937622"/>
          </a:xfrm>
          <a:scene3d>
            <a:camera prst="orthographicFront"/>
            <a:lightRig rig="flat" dir="t"/>
          </a:scene3d>
        </p:grpSpPr>
        <p:sp>
          <p:nvSpPr>
            <p:cNvPr id="14" name="圆角矩形 13"/>
            <p:cNvSpPr/>
            <p:nvPr/>
          </p:nvSpPr>
          <p:spPr>
            <a:xfrm>
              <a:off x="434264" y="150677"/>
              <a:ext cx="7991856" cy="842401"/>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6. </a:t>
              </a:r>
              <a:r>
                <a:rPr lang="zh-CN" altLang="en-US" sz="1400" dirty="0">
                  <a:solidFill>
                    <a:schemeClr val="bg1">
                      <a:lumMod val="50000"/>
                    </a:schemeClr>
                  </a:solidFill>
                  <a:latin typeface="+mj-ea"/>
                  <a:ea typeface="+mj-ea"/>
                </a:rPr>
                <a:t>应用跨越领域</a:t>
              </a:r>
            </a:p>
          </p:txBody>
        </p:sp>
        <p:sp>
          <p:nvSpPr>
            <p:cNvPr id="15"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grpSp>
        <p:nvGrpSpPr>
          <p:cNvPr id="16" name="组合 15"/>
          <p:cNvGrpSpPr/>
          <p:nvPr/>
        </p:nvGrpSpPr>
        <p:grpSpPr>
          <a:xfrm>
            <a:off x="459844" y="3616534"/>
            <a:ext cx="1931217" cy="717960"/>
            <a:chOff x="-41122" y="55455"/>
            <a:chExt cx="7991856" cy="842400"/>
          </a:xfrm>
          <a:scene3d>
            <a:camera prst="orthographicFront"/>
            <a:lightRig rig="flat" dir="t"/>
          </a:scene3d>
        </p:grpSpPr>
        <p:sp>
          <p:nvSpPr>
            <p:cNvPr id="17" name="圆角矩形 16"/>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9. </a:t>
              </a:r>
              <a:r>
                <a:rPr lang="zh-CN" altLang="en-US" sz="1400" dirty="0">
                  <a:solidFill>
                    <a:schemeClr val="bg1">
                      <a:lumMod val="50000"/>
                    </a:schemeClr>
                  </a:solidFill>
                  <a:latin typeface="+mj-ea"/>
                  <a:ea typeface="+mj-ea"/>
                </a:rPr>
                <a:t>认为重复的工作完全可以自动化</a:t>
              </a:r>
            </a:p>
          </p:txBody>
        </p:sp>
        <p:sp>
          <p:nvSpPr>
            <p:cNvPr id="18"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grpSp>
        <p:nvGrpSpPr>
          <p:cNvPr id="19" name="组合 18"/>
          <p:cNvGrpSpPr/>
          <p:nvPr/>
        </p:nvGrpSpPr>
        <p:grpSpPr>
          <a:xfrm>
            <a:off x="1385704" y="1883932"/>
            <a:ext cx="2071741" cy="1168026"/>
            <a:chOff x="1385704" y="1883932"/>
            <a:chExt cx="2071741" cy="1168026"/>
          </a:xfrm>
        </p:grpSpPr>
        <p:grpSp>
          <p:nvGrpSpPr>
            <p:cNvPr id="20" name="组合 19"/>
            <p:cNvGrpSpPr/>
            <p:nvPr/>
          </p:nvGrpSpPr>
          <p:grpSpPr>
            <a:xfrm>
              <a:off x="1456953" y="2405251"/>
              <a:ext cx="1931217" cy="646707"/>
              <a:chOff x="-41122" y="55455"/>
              <a:chExt cx="7991856" cy="842400"/>
            </a:xfrm>
            <a:scene3d>
              <a:camera prst="orthographicFront"/>
              <a:lightRig rig="flat" dir="t"/>
            </a:scene3d>
          </p:grpSpPr>
          <p:sp>
            <p:nvSpPr>
              <p:cNvPr id="23" name="圆角矩形 22"/>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3. </a:t>
                </a:r>
                <a:r>
                  <a:rPr lang="zh-CN" altLang="en-US" sz="1400" dirty="0">
                    <a:solidFill>
                      <a:schemeClr val="bg1">
                        <a:lumMod val="50000"/>
                      </a:schemeClr>
                    </a:solidFill>
                    <a:latin typeface="+mj-ea"/>
                    <a:ea typeface="+mj-ea"/>
                  </a:rPr>
                  <a:t>需求不完整</a:t>
                </a:r>
              </a:p>
            </p:txBody>
          </p:sp>
          <p:sp>
            <p:nvSpPr>
              <p:cNvPr id="24"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cxnSp>
          <p:nvCxnSpPr>
            <p:cNvPr id="21" name="肘形连接符 20"/>
            <p:cNvCxnSpPr>
              <a:stCxn id="5" idx="2"/>
              <a:endCxn id="24" idx="0"/>
            </p:cNvCxnSpPr>
            <p:nvPr/>
          </p:nvCxnSpPr>
          <p:spPr>
            <a:xfrm rot="16200000" flipH="1">
              <a:off x="1648441" y="1621195"/>
              <a:ext cx="521320" cy="1046793"/>
            </a:xfrm>
            <a:prstGeom prst="bentConnector3">
              <a:avLst/>
            </a:prstGeom>
            <a:ln w="1270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8" idx="2"/>
              <a:endCxn id="24" idx="0"/>
            </p:cNvCxnSpPr>
            <p:nvPr/>
          </p:nvCxnSpPr>
          <p:spPr>
            <a:xfrm rot="5400000">
              <a:off x="2691216" y="1639023"/>
              <a:ext cx="507511" cy="1024946"/>
            </a:xfrm>
            <a:prstGeom prst="bentConnector3">
              <a:avLst>
                <a:gd name="adj1" fmla="val 50000"/>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568620" y="1633355"/>
            <a:ext cx="5956952" cy="1418603"/>
            <a:chOff x="568620" y="1633355"/>
            <a:chExt cx="5956952" cy="1418603"/>
          </a:xfrm>
        </p:grpSpPr>
        <p:grpSp>
          <p:nvGrpSpPr>
            <p:cNvPr id="26" name="组合 25"/>
            <p:cNvGrpSpPr/>
            <p:nvPr/>
          </p:nvGrpSpPr>
          <p:grpSpPr>
            <a:xfrm>
              <a:off x="568620" y="1633355"/>
              <a:ext cx="5956952" cy="1418603"/>
              <a:chOff x="41123" y="55456"/>
              <a:chExt cx="24651347" cy="2965508"/>
            </a:xfrm>
            <a:scene3d>
              <a:camera prst="orthographicFront"/>
              <a:lightRig rig="flat" dir="t"/>
            </a:scene3d>
          </p:grpSpPr>
          <p:sp>
            <p:nvSpPr>
              <p:cNvPr id="28" name="圆角矩形 27"/>
              <p:cNvSpPr/>
              <p:nvPr/>
            </p:nvSpPr>
            <p:spPr>
              <a:xfrm>
                <a:off x="16700614" y="1627933"/>
                <a:ext cx="7991856" cy="1393031"/>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5. </a:t>
                </a:r>
                <a:r>
                  <a:rPr lang="zh-CN" altLang="en-US" sz="1400" dirty="0">
                    <a:solidFill>
                      <a:schemeClr val="bg1">
                        <a:lumMod val="50000"/>
                      </a:schemeClr>
                    </a:solidFill>
                    <a:latin typeface="+mj-ea"/>
                    <a:ea typeface="+mj-ea"/>
                  </a:rPr>
                  <a:t>最佳实践不成熟</a:t>
                </a:r>
              </a:p>
            </p:txBody>
          </p:sp>
          <p:sp>
            <p:nvSpPr>
              <p:cNvPr id="29"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cxnSp>
          <p:nvCxnSpPr>
            <p:cNvPr id="27" name="肘形连接符 26"/>
            <p:cNvCxnSpPr>
              <a:stCxn id="11" idx="2"/>
              <a:endCxn id="28" idx="0"/>
            </p:cNvCxnSpPr>
            <p:nvPr/>
          </p:nvCxnSpPr>
          <p:spPr>
            <a:xfrm rot="5400000">
              <a:off x="5311080" y="2132817"/>
              <a:ext cx="501645" cy="3875"/>
            </a:xfrm>
            <a:prstGeom prst="bentConnector3">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559964" y="1872041"/>
            <a:ext cx="3086826" cy="1179917"/>
            <a:chOff x="5559964" y="1872041"/>
            <a:chExt cx="3086826" cy="1179917"/>
          </a:xfrm>
        </p:grpSpPr>
        <p:grpSp>
          <p:nvGrpSpPr>
            <p:cNvPr id="31" name="组合 30"/>
            <p:cNvGrpSpPr/>
            <p:nvPr/>
          </p:nvGrpSpPr>
          <p:grpSpPr>
            <a:xfrm>
              <a:off x="6715573" y="2385576"/>
              <a:ext cx="1931217" cy="666382"/>
              <a:chOff x="-41122" y="55455"/>
              <a:chExt cx="7991856" cy="842400"/>
            </a:xfrm>
            <a:scene3d>
              <a:camera prst="orthographicFront"/>
              <a:lightRig rig="flat" dir="t"/>
            </a:scene3d>
          </p:grpSpPr>
          <p:sp>
            <p:nvSpPr>
              <p:cNvPr id="34" name="圆角矩形 33"/>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7. </a:t>
                </a:r>
                <a:r>
                  <a:rPr lang="zh-CN" altLang="en-US" sz="1400" dirty="0">
                    <a:solidFill>
                      <a:schemeClr val="bg1">
                        <a:lumMod val="50000"/>
                      </a:schemeClr>
                    </a:solidFill>
                    <a:latin typeface="+mj-ea"/>
                    <a:ea typeface="+mj-ea"/>
                  </a:rPr>
                  <a:t>应用技术开发体验不足</a:t>
                </a:r>
              </a:p>
            </p:txBody>
          </p:sp>
          <p:sp>
            <p:nvSpPr>
              <p:cNvPr id="35"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cxnSp>
          <p:nvCxnSpPr>
            <p:cNvPr id="32" name="肘形连接符 31"/>
            <p:cNvCxnSpPr>
              <a:stCxn id="14" idx="2"/>
              <a:endCxn id="28" idx="0"/>
            </p:cNvCxnSpPr>
            <p:nvPr/>
          </p:nvCxnSpPr>
          <p:spPr>
            <a:xfrm rot="5400000">
              <a:off x="6363806" y="1068200"/>
              <a:ext cx="513536" cy="2121219"/>
            </a:xfrm>
            <a:prstGeom prst="bentConnector3">
              <a:avLst>
                <a:gd name="adj1" fmla="val 50000"/>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5400000">
              <a:off x="7590666" y="2128808"/>
              <a:ext cx="513535" cy="1"/>
            </a:xfrm>
            <a:prstGeom prst="bentConnector3">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2553187" y="3051957"/>
            <a:ext cx="5258621" cy="1282537"/>
            <a:chOff x="2422562" y="3051957"/>
            <a:chExt cx="5258621" cy="1282537"/>
          </a:xfrm>
        </p:grpSpPr>
        <p:grpSp>
          <p:nvGrpSpPr>
            <p:cNvPr id="37" name="组合 36"/>
            <p:cNvGrpSpPr/>
            <p:nvPr/>
          </p:nvGrpSpPr>
          <p:grpSpPr>
            <a:xfrm>
              <a:off x="3316919" y="3616534"/>
              <a:ext cx="2870125" cy="717960"/>
              <a:chOff x="-41122" y="55455"/>
              <a:chExt cx="7991856" cy="842400"/>
            </a:xfrm>
            <a:scene3d>
              <a:camera prst="orthographicFront"/>
              <a:lightRig rig="flat" dir="t"/>
            </a:scene3d>
          </p:grpSpPr>
          <p:sp>
            <p:nvSpPr>
              <p:cNvPr id="41" name="圆角矩形 40"/>
              <p:cNvSpPr/>
              <p:nvPr/>
            </p:nvSpPr>
            <p:spPr>
              <a:xfrm>
                <a:off x="-41122" y="55455"/>
                <a:ext cx="7991856" cy="842400"/>
              </a:xfrm>
              <a:prstGeom prst="roundRect">
                <a:avLst/>
              </a:prstGeom>
              <a:solidFill>
                <a:srgbClr val="FFC000"/>
              </a:solidFill>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8. </a:t>
                </a:r>
                <a:r>
                  <a:rPr lang="zh-CN" altLang="en-US" sz="1400" dirty="0">
                    <a:solidFill>
                      <a:schemeClr val="bg1">
                        <a:lumMod val="50000"/>
                      </a:schemeClr>
                    </a:solidFill>
                    <a:latin typeface="+mj-ea"/>
                    <a:ea typeface="+mj-ea"/>
                  </a:rPr>
                  <a:t>软件开发演变成研究</a:t>
                </a:r>
              </a:p>
            </p:txBody>
          </p:sp>
          <p:sp>
            <p:nvSpPr>
              <p:cNvPr id="42"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cxnSp>
          <p:nvCxnSpPr>
            <p:cNvPr id="38" name="肘形连接符 37"/>
            <p:cNvCxnSpPr>
              <a:stCxn id="23" idx="2"/>
              <a:endCxn id="41" idx="0"/>
            </p:cNvCxnSpPr>
            <p:nvPr/>
          </p:nvCxnSpPr>
          <p:spPr>
            <a:xfrm rot="16200000" flipH="1">
              <a:off x="3304984" y="2169536"/>
              <a:ext cx="564576" cy="2329420"/>
            </a:xfrm>
            <a:prstGeom prst="bentConnector3">
              <a:avLst>
                <a:gd name="adj1" fmla="val 50000"/>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28" idx="2"/>
              <a:endCxn id="41" idx="0"/>
            </p:cNvCxnSpPr>
            <p:nvPr/>
          </p:nvCxnSpPr>
          <p:spPr>
            <a:xfrm rot="5400000">
              <a:off x="4873685" y="2930255"/>
              <a:ext cx="564576" cy="807982"/>
            </a:xfrm>
            <a:prstGeom prst="bentConnector3">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34" idx="2"/>
              <a:endCxn id="42" idx="0"/>
            </p:cNvCxnSpPr>
            <p:nvPr/>
          </p:nvCxnSpPr>
          <p:spPr>
            <a:xfrm rot="5400000">
              <a:off x="5941678" y="1877030"/>
              <a:ext cx="564577" cy="2914432"/>
            </a:xfrm>
            <a:prstGeom prst="bentConnector3">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1425453" y="4334494"/>
            <a:ext cx="3457155" cy="1226634"/>
            <a:chOff x="1425453" y="4334494"/>
            <a:chExt cx="3457155" cy="1226634"/>
          </a:xfrm>
        </p:grpSpPr>
        <p:grpSp>
          <p:nvGrpSpPr>
            <p:cNvPr id="44" name="组合 43"/>
            <p:cNvGrpSpPr/>
            <p:nvPr/>
          </p:nvGrpSpPr>
          <p:grpSpPr>
            <a:xfrm>
              <a:off x="2667013" y="4866919"/>
              <a:ext cx="1931217" cy="694209"/>
              <a:chOff x="-41122" y="55455"/>
              <a:chExt cx="7991856" cy="842400"/>
            </a:xfrm>
            <a:scene3d>
              <a:camera prst="orthographicFront"/>
              <a:lightRig rig="flat" dir="t"/>
            </a:scene3d>
          </p:grpSpPr>
          <p:sp>
            <p:nvSpPr>
              <p:cNvPr id="47" name="圆角矩形 46"/>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10. </a:t>
                </a:r>
                <a:r>
                  <a:rPr lang="zh-CN" altLang="en-US" sz="1400" dirty="0">
                    <a:solidFill>
                      <a:schemeClr val="bg1">
                        <a:lumMod val="50000"/>
                      </a:schemeClr>
                    </a:solidFill>
                    <a:latin typeface="+mj-ea"/>
                    <a:ea typeface="+mj-ea"/>
                  </a:rPr>
                  <a:t>认为构建软件完全就是设计的事</a:t>
                </a:r>
              </a:p>
            </p:txBody>
          </p:sp>
          <p:sp>
            <p:nvSpPr>
              <p:cNvPr id="48"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cxnSp>
          <p:nvCxnSpPr>
            <p:cNvPr id="45" name="肘形连接符 44"/>
            <p:cNvCxnSpPr>
              <a:stCxn id="17" idx="2"/>
              <a:endCxn id="48" idx="1"/>
            </p:cNvCxnSpPr>
            <p:nvPr/>
          </p:nvCxnSpPr>
          <p:spPr>
            <a:xfrm rot="16200000" flipH="1">
              <a:off x="1633349" y="4126598"/>
              <a:ext cx="845642" cy="1261434"/>
            </a:xfrm>
            <a:prstGeom prst="bentConnector2">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41" idx="2"/>
              <a:endCxn id="47" idx="0"/>
            </p:cNvCxnSpPr>
            <p:nvPr/>
          </p:nvCxnSpPr>
          <p:spPr>
            <a:xfrm rot="5400000">
              <a:off x="3991403" y="3975714"/>
              <a:ext cx="532425" cy="1249985"/>
            </a:xfrm>
            <a:prstGeom prst="bentConnector3">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4882607" y="4334493"/>
            <a:ext cx="2270045" cy="1223159"/>
            <a:chOff x="4882607" y="4334493"/>
            <a:chExt cx="2270045" cy="1223159"/>
          </a:xfrm>
        </p:grpSpPr>
        <p:grpSp>
          <p:nvGrpSpPr>
            <p:cNvPr id="50" name="组合 49"/>
            <p:cNvGrpSpPr/>
            <p:nvPr/>
          </p:nvGrpSpPr>
          <p:grpSpPr>
            <a:xfrm>
              <a:off x="5221435" y="4863443"/>
              <a:ext cx="1931217" cy="694209"/>
              <a:chOff x="-41122" y="55455"/>
              <a:chExt cx="7991856" cy="842400"/>
            </a:xfrm>
            <a:scene3d>
              <a:camera prst="orthographicFront"/>
              <a:lightRig rig="flat" dir="t"/>
            </a:scene3d>
          </p:grpSpPr>
          <p:sp>
            <p:nvSpPr>
              <p:cNvPr id="52" name="圆角矩形 51"/>
              <p:cNvSpPr/>
              <p:nvPr/>
            </p:nvSpPr>
            <p:spPr>
              <a:xfrm>
                <a:off x="-41122" y="55455"/>
                <a:ext cx="7991856" cy="84240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chemeClr val="bg1">
                        <a:lumMod val="50000"/>
                      </a:schemeClr>
                    </a:solidFill>
                    <a:latin typeface="+mj-ea"/>
                    <a:ea typeface="+mj-ea"/>
                  </a:rPr>
                  <a:t>11. </a:t>
                </a:r>
                <a:r>
                  <a:rPr lang="zh-CN" altLang="en-US" sz="1400" dirty="0">
                    <a:solidFill>
                      <a:schemeClr val="bg1">
                        <a:lumMod val="50000"/>
                      </a:schemeClr>
                    </a:solidFill>
                    <a:latin typeface="+mj-ea"/>
                    <a:ea typeface="+mj-ea"/>
                  </a:rPr>
                  <a:t>轻易就进行项目变更</a:t>
                </a:r>
              </a:p>
            </p:txBody>
          </p:sp>
          <p:sp>
            <p:nvSpPr>
              <p:cNvPr id="53" name="圆角矩形 4"/>
              <p:cNvSpPr/>
              <p:nvPr/>
            </p:nvSpPr>
            <p:spPr>
              <a:xfrm>
                <a:off x="41123" y="55456"/>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cxnSp>
          <p:nvCxnSpPr>
            <p:cNvPr id="51" name="肘形连接符 50"/>
            <p:cNvCxnSpPr>
              <a:stCxn id="41" idx="2"/>
              <a:endCxn id="52" idx="0"/>
            </p:cNvCxnSpPr>
            <p:nvPr/>
          </p:nvCxnSpPr>
          <p:spPr>
            <a:xfrm rot="16200000" flipH="1">
              <a:off x="5270351" y="3946749"/>
              <a:ext cx="528949" cy="1304437"/>
            </a:xfrm>
            <a:prstGeom prst="bentConnector3">
              <a:avLst>
                <a:gd name="adj1" fmla="val 50000"/>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2961279" y="5557651"/>
            <a:ext cx="3899963" cy="931535"/>
            <a:chOff x="2961279" y="5557651"/>
            <a:chExt cx="3899963" cy="931535"/>
          </a:xfrm>
        </p:grpSpPr>
        <p:grpSp>
          <p:nvGrpSpPr>
            <p:cNvPr id="55" name="组合 54"/>
            <p:cNvGrpSpPr/>
            <p:nvPr/>
          </p:nvGrpSpPr>
          <p:grpSpPr>
            <a:xfrm>
              <a:off x="2961279" y="6086209"/>
              <a:ext cx="3899963" cy="402977"/>
              <a:chOff x="-56401" y="55455"/>
              <a:chExt cx="8007135" cy="842400"/>
            </a:xfrm>
            <a:scene3d>
              <a:camera prst="orthographicFront"/>
              <a:lightRig rig="flat" dir="t"/>
            </a:scene3d>
          </p:grpSpPr>
          <p:sp>
            <p:nvSpPr>
              <p:cNvPr id="58" name="圆角矩形 57"/>
              <p:cNvSpPr/>
              <p:nvPr/>
            </p:nvSpPr>
            <p:spPr>
              <a:xfrm>
                <a:off x="-41122" y="55455"/>
                <a:ext cx="7991856" cy="842400"/>
              </a:xfrm>
              <a:prstGeom prst="roundRect">
                <a:avLst/>
              </a:prstGeom>
              <a:solidFill>
                <a:srgbClr val="FF0000"/>
              </a:solidFill>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a:lstStyle/>
              <a:p>
                <a:pPr algn="ctr">
                  <a:buNone/>
                </a:pPr>
                <a:r>
                  <a:rPr lang="en-US" altLang="zh-CN" sz="1400" dirty="0">
                    <a:solidFill>
                      <a:srgbClr val="FFFF00"/>
                    </a:solidFill>
                    <a:latin typeface="+mj-ea"/>
                    <a:ea typeface="+mj-ea"/>
                  </a:rPr>
                  <a:t>12. </a:t>
                </a:r>
                <a:r>
                  <a:rPr lang="zh-CN" altLang="en-US" sz="1400" dirty="0">
                    <a:solidFill>
                      <a:srgbClr val="FFFF00"/>
                    </a:solidFill>
                    <a:latin typeface="+mj-ea"/>
                    <a:ea typeface="+mj-ea"/>
                  </a:rPr>
                  <a:t>软件的变更是无法避免，难以控制</a:t>
                </a:r>
              </a:p>
            </p:txBody>
          </p:sp>
          <p:sp>
            <p:nvSpPr>
              <p:cNvPr id="59" name="圆角矩形 4"/>
              <p:cNvSpPr/>
              <p:nvPr/>
            </p:nvSpPr>
            <p:spPr>
              <a:xfrm>
                <a:off x="-56401" y="55455"/>
                <a:ext cx="7909610" cy="76015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buNone/>
                </a:pPr>
                <a:endParaRPr lang="zh-CN" sz="1400" kern="1200" dirty="0">
                  <a:solidFill>
                    <a:schemeClr val="bg1">
                      <a:lumMod val="50000"/>
                    </a:schemeClr>
                  </a:solidFill>
                  <a:latin typeface="+mj-ea"/>
                  <a:ea typeface="+mj-ea"/>
                </a:endParaRPr>
              </a:p>
            </p:txBody>
          </p:sp>
        </p:grpSp>
        <p:cxnSp>
          <p:nvCxnSpPr>
            <p:cNvPr id="56" name="肘形连接符 55"/>
            <p:cNvCxnSpPr>
              <a:stCxn id="47" idx="2"/>
              <a:endCxn id="58" idx="0"/>
            </p:cNvCxnSpPr>
            <p:nvPr/>
          </p:nvCxnSpPr>
          <p:spPr>
            <a:xfrm rot="16200000" flipH="1">
              <a:off x="4011262" y="5182488"/>
              <a:ext cx="525081" cy="1282360"/>
            </a:xfrm>
            <a:prstGeom prst="bentConnector3">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52" idx="2"/>
              <a:endCxn id="58" idx="0"/>
            </p:cNvCxnSpPr>
            <p:nvPr/>
          </p:nvCxnSpPr>
          <p:spPr>
            <a:xfrm rot="5400000">
              <a:off x="5286735" y="5185899"/>
              <a:ext cx="528557" cy="1272062"/>
            </a:xfrm>
            <a:prstGeom prst="bentConnector3">
              <a:avLst>
                <a:gd name="adj1" fmla="val 50000"/>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212732" y="1167001"/>
            <a:ext cx="8664364" cy="5474523"/>
            <a:chOff x="226547" y="1167001"/>
            <a:chExt cx="8664364" cy="5474523"/>
          </a:xfrm>
        </p:grpSpPr>
        <p:sp>
          <p:nvSpPr>
            <p:cNvPr id="62" name="圆角矩形 61"/>
            <p:cNvSpPr/>
            <p:nvPr/>
          </p:nvSpPr>
          <p:spPr>
            <a:xfrm>
              <a:off x="226547" y="1167001"/>
              <a:ext cx="8664364" cy="5474523"/>
            </a:xfrm>
            <a:prstGeom prst="roundRect">
              <a:avLst>
                <a:gd name="adj" fmla="val 2769"/>
              </a:avLst>
            </a:prstGeom>
            <a:solidFill>
              <a:schemeClr val="tx1">
                <a:alpha val="89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当你在寻找问题定义的道路上疲倦地游荡时，不要忘记随时都回头看看，看看你是否已经迷路了？</a:t>
              </a:r>
            </a:p>
          </p:txBody>
        </p:sp>
        <p:pic>
          <p:nvPicPr>
            <p:cNvPr id="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383" y="2489491"/>
              <a:ext cx="6194425"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681145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fill="hold"/>
                                        <p:tgtEl>
                                          <p:spTgt spid="43"/>
                                        </p:tgtEl>
                                        <p:attrNameLst>
                                          <p:attrName>ppt_x</p:attrName>
                                        </p:attrNameLst>
                                      </p:cBhvr>
                                      <p:tavLst>
                                        <p:tav tm="0">
                                          <p:val>
                                            <p:strVal val="#ppt_x"/>
                                          </p:val>
                                        </p:tav>
                                        <p:tav tm="100000">
                                          <p:val>
                                            <p:strVal val="#ppt_x"/>
                                          </p:val>
                                        </p:tav>
                                      </p:tavLst>
                                    </p:anim>
                                    <p:anim calcmode="lin" valueType="num">
                                      <p:cBhvr additive="base">
                                        <p:cTn id="5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additive="base">
                                        <p:cTn id="55" dur="500" fill="hold"/>
                                        <p:tgtEl>
                                          <p:spTgt spid="49"/>
                                        </p:tgtEl>
                                        <p:attrNameLst>
                                          <p:attrName>ppt_x</p:attrName>
                                        </p:attrNameLst>
                                      </p:cBhvr>
                                      <p:tavLst>
                                        <p:tav tm="0">
                                          <p:val>
                                            <p:strVal val="#ppt_x"/>
                                          </p:val>
                                        </p:tav>
                                        <p:tav tm="100000">
                                          <p:val>
                                            <p:strVal val="#ppt_x"/>
                                          </p:val>
                                        </p:tav>
                                      </p:tavLst>
                                    </p:anim>
                                    <p:anim calcmode="lin" valueType="num">
                                      <p:cBhvr additive="base">
                                        <p:cTn id="5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additive="base">
                                        <p:cTn id="61" dur="500" fill="hold"/>
                                        <p:tgtEl>
                                          <p:spTgt spid="54"/>
                                        </p:tgtEl>
                                        <p:attrNameLst>
                                          <p:attrName>ppt_x</p:attrName>
                                        </p:attrNameLst>
                                      </p:cBhvr>
                                      <p:tavLst>
                                        <p:tav tm="0">
                                          <p:val>
                                            <p:strVal val="#ppt_x"/>
                                          </p:val>
                                        </p:tav>
                                        <p:tav tm="100000">
                                          <p:val>
                                            <p:strVal val="#ppt_x"/>
                                          </p:val>
                                        </p:tav>
                                      </p:tavLst>
                                    </p:anim>
                                    <p:anim calcmode="lin" valueType="num">
                                      <p:cBhvr additive="base">
                                        <p:cTn id="6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p:cTn id="67" dur="1000" fill="hold"/>
                                        <p:tgtEl>
                                          <p:spTgt spid="61"/>
                                        </p:tgtEl>
                                        <p:attrNameLst>
                                          <p:attrName>ppt_w</p:attrName>
                                        </p:attrNameLst>
                                      </p:cBhvr>
                                      <p:tavLst>
                                        <p:tav tm="0">
                                          <p:val>
                                            <p:fltVal val="0"/>
                                          </p:val>
                                        </p:tav>
                                        <p:tav tm="100000">
                                          <p:val>
                                            <p:strVal val="#ppt_w"/>
                                          </p:val>
                                        </p:tav>
                                      </p:tavLst>
                                    </p:anim>
                                    <p:anim calcmode="lin" valueType="num">
                                      <p:cBhvr>
                                        <p:cTn id="68" dur="1000" fill="hold"/>
                                        <p:tgtEl>
                                          <p:spTgt spid="61"/>
                                        </p:tgtEl>
                                        <p:attrNameLst>
                                          <p:attrName>ppt_h</p:attrName>
                                        </p:attrNameLst>
                                      </p:cBhvr>
                                      <p:tavLst>
                                        <p:tav tm="0">
                                          <p:val>
                                            <p:fltVal val="0"/>
                                          </p:val>
                                        </p:tav>
                                        <p:tav tm="100000">
                                          <p:val>
                                            <p:strVal val="#ppt_h"/>
                                          </p:val>
                                        </p:tav>
                                      </p:tavLst>
                                    </p:anim>
                                    <p:anim calcmode="lin" valueType="num">
                                      <p:cBhvr>
                                        <p:cTn id="69" dur="1000" fill="hold"/>
                                        <p:tgtEl>
                                          <p:spTgt spid="61"/>
                                        </p:tgtEl>
                                        <p:attrNameLst>
                                          <p:attrName>style.rotation</p:attrName>
                                        </p:attrNameLst>
                                      </p:cBhvr>
                                      <p:tavLst>
                                        <p:tav tm="0">
                                          <p:val>
                                            <p:fltVal val="90"/>
                                          </p:val>
                                        </p:tav>
                                        <p:tav tm="100000">
                                          <p:val>
                                            <p:fltVal val="0"/>
                                          </p:val>
                                        </p:tav>
                                      </p:tavLst>
                                    </p:anim>
                                    <p:animEffect transition="in" filter="fade">
                                      <p:cBhvr>
                                        <p:cTn id="70"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 MVC </a:t>
            </a:r>
            <a:r>
              <a:rPr lang="zh-CN" altLang="en-US" dirty="0"/>
              <a:t>单元测试</a:t>
            </a:r>
          </a:p>
        </p:txBody>
      </p:sp>
      <p:graphicFrame>
        <p:nvGraphicFramePr>
          <p:cNvPr id="3" name="表格 2"/>
          <p:cNvGraphicFramePr>
            <a:graphicFrameLocks noGrp="1"/>
          </p:cNvGraphicFramePr>
          <p:nvPr>
            <p:extLst>
              <p:ext uri="{D42A27DB-BD31-4B8C-83A1-F6EECF244321}">
                <p14:modId xmlns:p14="http://schemas.microsoft.com/office/powerpoint/2010/main" val="2549800274"/>
              </p:ext>
            </p:extLst>
          </p:nvPr>
        </p:nvGraphicFramePr>
        <p:xfrm>
          <a:off x="263423" y="1310085"/>
          <a:ext cx="8621485" cy="1550659"/>
        </p:xfrm>
        <a:graphic>
          <a:graphicData uri="http://schemas.openxmlformats.org/drawingml/2006/table">
            <a:tbl>
              <a:tblPr firstRow="1" bandRow="1">
                <a:effectLst/>
                <a:tableStyleId>{5C22544A-7EE6-4342-B048-85BDC9FD1C3A}</a:tableStyleId>
              </a:tblPr>
              <a:tblGrid>
                <a:gridCol w="537029">
                  <a:extLst>
                    <a:ext uri="{9D8B030D-6E8A-4147-A177-3AD203B41FA5}">
                      <a16:colId xmlns:a16="http://schemas.microsoft.com/office/drawing/2014/main" val="20000"/>
                    </a:ext>
                  </a:extLst>
                </a:gridCol>
                <a:gridCol w="8084456">
                  <a:extLst>
                    <a:ext uri="{9D8B030D-6E8A-4147-A177-3AD203B41FA5}">
                      <a16:colId xmlns:a16="http://schemas.microsoft.com/office/drawing/2014/main" val="20001"/>
                    </a:ext>
                  </a:extLst>
                </a:gridCol>
              </a:tblGrid>
              <a:tr h="401767">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单元测试基础知识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2964">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测试驱动开发（</a:t>
                      </a:r>
                      <a:r>
                        <a:rPr lang="en-US" altLang="zh-CN" sz="1600" b="0" dirty="0">
                          <a:solidFill>
                            <a:schemeClr val="bg1">
                              <a:lumMod val="50000"/>
                            </a:schemeClr>
                          </a:solidFill>
                          <a:latin typeface="+mj-ea"/>
                          <a:ea typeface="+mj-ea"/>
                        </a:rPr>
                        <a:t>TDD</a:t>
                      </a:r>
                      <a:r>
                        <a:rPr lang="zh-CN" altLang="en-US" sz="1600" b="0" dirty="0">
                          <a:solidFill>
                            <a:schemeClr val="bg1">
                              <a:lumMod val="50000"/>
                            </a:schemeClr>
                          </a:solidFill>
                          <a:latin typeface="+mj-ea"/>
                          <a:ea typeface="+mj-ea"/>
                        </a:rPr>
                        <a:t>）的一般概念</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在 </a:t>
                      </a:r>
                      <a:r>
                        <a:rPr lang="en-US" altLang="zh-CN" sz="1600" b="0" kern="1200" dirty="0" err="1">
                          <a:solidFill>
                            <a:schemeClr val="bg1">
                              <a:lumMod val="50000"/>
                            </a:schemeClr>
                          </a:solidFill>
                          <a:latin typeface="+mj-ea"/>
                          <a:ea typeface="+mj-ea"/>
                          <a:cs typeface="+mn-cs"/>
                        </a:rPr>
                        <a:t>ASP.Net</a:t>
                      </a:r>
                      <a:r>
                        <a:rPr lang="en-US" altLang="zh-CN" sz="1600" b="0" kern="1200" baseline="0" dirty="0">
                          <a:solidFill>
                            <a:schemeClr val="bg1">
                              <a:lumMod val="50000"/>
                            </a:schemeClr>
                          </a:solidFill>
                          <a:latin typeface="+mj-ea"/>
                          <a:ea typeface="+mj-ea"/>
                          <a:cs typeface="+mn-cs"/>
                        </a:rPr>
                        <a:t> </a:t>
                      </a:r>
                      <a:r>
                        <a:rPr lang="en-US" altLang="zh-CN" sz="1600" b="0" kern="1200" dirty="0">
                          <a:solidFill>
                            <a:schemeClr val="bg1">
                              <a:lumMod val="50000"/>
                            </a:schemeClr>
                          </a:solidFill>
                          <a:latin typeface="+mj-ea"/>
                          <a:ea typeface="+mj-ea"/>
                          <a:cs typeface="+mn-cs"/>
                        </a:rPr>
                        <a:t>MVC </a:t>
                      </a:r>
                      <a:r>
                        <a:rPr lang="zh-CN" altLang="en-US" sz="1600" b="0" kern="1200" dirty="0">
                          <a:solidFill>
                            <a:schemeClr val="bg1">
                              <a:lumMod val="50000"/>
                            </a:schemeClr>
                          </a:solidFill>
                          <a:latin typeface="+mj-ea"/>
                          <a:ea typeface="+mj-ea"/>
                          <a:cs typeface="+mn-cs"/>
                        </a:rPr>
                        <a:t>中进行单元测试</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r"/>
                      <a:r>
                        <a:rPr lang="en-US" altLang="zh-CN" sz="1600" b="0" dirty="0">
                          <a:solidFill>
                            <a:schemeClr val="bg1">
                              <a:lumMod val="50000"/>
                            </a:schemeClr>
                          </a:solidFill>
                          <a:latin typeface="+mj-ea"/>
                          <a:ea typeface="+mj-ea"/>
                        </a:rPr>
                        <a:t>4.</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在 </a:t>
                      </a:r>
                      <a:r>
                        <a:rPr lang="en-US" altLang="zh-CN" sz="1600" b="0" dirty="0" err="1">
                          <a:solidFill>
                            <a:schemeClr val="bg1">
                              <a:lumMod val="50000"/>
                            </a:schemeClr>
                          </a:solidFill>
                          <a:latin typeface="+mj-ea"/>
                          <a:ea typeface="+mj-ea"/>
                        </a:rPr>
                        <a:t>ASP.Net</a:t>
                      </a:r>
                      <a:r>
                        <a:rPr lang="en-US" altLang="zh-CN" sz="1600" b="0" dirty="0">
                          <a:solidFill>
                            <a:schemeClr val="bg1">
                              <a:lumMod val="50000"/>
                            </a:schemeClr>
                          </a:solidFill>
                          <a:latin typeface="+mj-ea"/>
                          <a:ea typeface="+mj-ea"/>
                        </a:rPr>
                        <a:t> MVC </a:t>
                      </a:r>
                      <a:r>
                        <a:rPr lang="zh-CN" altLang="en-US" sz="1600" b="0" dirty="0">
                          <a:solidFill>
                            <a:schemeClr val="bg1">
                              <a:lumMod val="50000"/>
                            </a:schemeClr>
                          </a:solidFill>
                          <a:latin typeface="+mj-ea"/>
                          <a:ea typeface="+mj-ea"/>
                        </a:rPr>
                        <a:t>中使用 </a:t>
                      </a:r>
                      <a:r>
                        <a:rPr lang="en-US" altLang="zh-CN" sz="1600" b="0" dirty="0">
                          <a:solidFill>
                            <a:schemeClr val="bg1">
                              <a:lumMod val="50000"/>
                            </a:schemeClr>
                          </a:solidFill>
                          <a:latin typeface="+mj-ea"/>
                          <a:ea typeface="+mj-ea"/>
                        </a:rPr>
                        <a:t>Mock </a:t>
                      </a:r>
                      <a:r>
                        <a:rPr lang="zh-CN" altLang="en-US" sz="1600" b="0" dirty="0">
                          <a:solidFill>
                            <a:schemeClr val="bg1">
                              <a:lumMod val="50000"/>
                            </a:schemeClr>
                          </a:solidFill>
                          <a:latin typeface="+mj-ea"/>
                          <a:ea typeface="+mj-ea"/>
                        </a:rPr>
                        <a:t>对象进行单元测试</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288" y="3420301"/>
            <a:ext cx="2662238"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20" y="3491739"/>
            <a:ext cx="5210175"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70819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4.7.1. </a:t>
            </a:r>
            <a:r>
              <a:rPr lang="zh-CN" altLang="en-US" dirty="0"/>
              <a:t>单元测试基础知识</a:t>
            </a:r>
          </a:p>
        </p:txBody>
      </p:sp>
      <p:graphicFrame>
        <p:nvGraphicFramePr>
          <p:cNvPr id="3" name="表格 2"/>
          <p:cNvGraphicFramePr>
            <a:graphicFrameLocks noGrp="1"/>
          </p:cNvGraphicFramePr>
          <p:nvPr>
            <p:extLst>
              <p:ext uri="{D42A27DB-BD31-4B8C-83A1-F6EECF244321}">
                <p14:modId xmlns:p14="http://schemas.microsoft.com/office/powerpoint/2010/main" val="3929313892"/>
              </p:ext>
            </p:extLst>
          </p:nvPr>
        </p:nvGraphicFramePr>
        <p:xfrm>
          <a:off x="455393" y="1348448"/>
          <a:ext cx="8429662" cy="3571240"/>
        </p:xfrm>
        <a:graphic>
          <a:graphicData uri="http://schemas.openxmlformats.org/drawingml/2006/table">
            <a:tbl>
              <a:tblPr firstRow="1" bandRow="1">
                <a:tableStyleId>{5C22544A-7EE6-4342-B048-85BDC9FD1C3A}</a:tableStyleId>
              </a:tblPr>
              <a:tblGrid>
                <a:gridCol w="1284395">
                  <a:extLst>
                    <a:ext uri="{9D8B030D-6E8A-4147-A177-3AD203B41FA5}">
                      <a16:colId xmlns:a16="http://schemas.microsoft.com/office/drawing/2014/main" val="20000"/>
                    </a:ext>
                  </a:extLst>
                </a:gridCol>
                <a:gridCol w="7145267">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UT</a:t>
                      </a:r>
                      <a:r>
                        <a:rPr lang="zh-CN" altLang="en-US" sz="1600" b="0" dirty="0">
                          <a:solidFill>
                            <a:schemeClr val="bg1"/>
                          </a:solidFill>
                          <a:latin typeface="+mj-ea"/>
                          <a:ea typeface="+mj-ea"/>
                        </a:rPr>
                        <a:t>定义：</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单元测试就是按照某些事先假定的条件，用一个代码片段（通常就是一个方法），调用另外一个代码片段，检查其操作的正确性，所谓的“单元”就是被调用测试代码的方法或者函数。</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r"/>
                      <a:r>
                        <a:rPr lang="en-US" altLang="zh-CN" sz="1600" b="0" dirty="0">
                          <a:solidFill>
                            <a:schemeClr val="bg1"/>
                          </a:solidFill>
                          <a:latin typeface="+mj-ea"/>
                          <a:ea typeface="+mj-ea"/>
                        </a:rPr>
                        <a:t>UT≠</a:t>
                      </a:r>
                      <a:r>
                        <a:rPr lang="zh-CN" altLang="en-US" sz="1600" b="0" dirty="0">
                          <a:solidFill>
                            <a:schemeClr val="bg1"/>
                          </a:solidFill>
                          <a:latin typeface="+mj-ea"/>
                          <a:ea typeface="+mj-ea"/>
                        </a:rPr>
                        <a:t>验证：</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p"/>
                        <a:tabLst/>
                        <a:defRPr/>
                      </a:pPr>
                      <a:r>
                        <a:rPr lang="zh-CN" altLang="en-US" sz="1600" b="0" dirty="0">
                          <a:solidFill>
                            <a:schemeClr val="bg1"/>
                          </a:solidFill>
                          <a:latin typeface="+mj-ea"/>
                          <a:ea typeface="+mj-ea"/>
                        </a:rPr>
                        <a:t>我能否运行两个星期（月、年）前编写的</a:t>
                      </a:r>
                      <a:r>
                        <a:rPr lang="en-US" altLang="zh-CN" sz="1600" b="0" dirty="0">
                          <a:solidFill>
                            <a:schemeClr val="bg1"/>
                          </a:solidFill>
                          <a:latin typeface="+mj-ea"/>
                          <a:ea typeface="+mj-ea"/>
                        </a:rPr>
                        <a:t>UT</a:t>
                      </a:r>
                      <a:r>
                        <a:rPr lang="zh-CN" altLang="en-US" sz="1600" b="0" dirty="0">
                          <a:solidFill>
                            <a:schemeClr val="bg1"/>
                          </a:solidFill>
                          <a:latin typeface="+mj-ea"/>
                          <a:ea typeface="+mj-ea"/>
                        </a:rPr>
                        <a:t>并获得结果？</a:t>
                      </a: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p"/>
                        <a:tabLst/>
                        <a:defRPr/>
                      </a:pPr>
                      <a:r>
                        <a:rPr lang="zh-CN" altLang="en-US" sz="1600" b="0" dirty="0">
                          <a:solidFill>
                            <a:schemeClr val="bg1"/>
                          </a:solidFill>
                          <a:latin typeface="+mj-ea"/>
                          <a:ea typeface="+mj-ea"/>
                        </a:rPr>
                        <a:t>我的团队成员是否可以运行我两个月前写的</a:t>
                      </a:r>
                      <a:r>
                        <a:rPr lang="en-US" altLang="zh-CN" sz="1600" b="0" dirty="0">
                          <a:solidFill>
                            <a:schemeClr val="bg1"/>
                          </a:solidFill>
                          <a:latin typeface="+mj-ea"/>
                          <a:ea typeface="+mj-ea"/>
                        </a:rPr>
                        <a:t>UT</a:t>
                      </a:r>
                      <a:r>
                        <a:rPr lang="zh-CN" altLang="en-US" sz="1600" b="0" dirty="0">
                          <a:solidFill>
                            <a:schemeClr val="bg1"/>
                          </a:solidFill>
                          <a:latin typeface="+mj-ea"/>
                          <a:ea typeface="+mj-ea"/>
                        </a:rPr>
                        <a:t>并获得结果？</a:t>
                      </a: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p"/>
                        <a:tabLst/>
                        <a:defRPr/>
                      </a:pPr>
                      <a:r>
                        <a:rPr lang="zh-CN" altLang="en-US" sz="1600" b="0" dirty="0">
                          <a:solidFill>
                            <a:schemeClr val="bg1"/>
                          </a:solidFill>
                          <a:latin typeface="+mj-ea"/>
                          <a:ea typeface="+mj-ea"/>
                        </a:rPr>
                        <a:t>我能否运行刚编写好的全部的</a:t>
                      </a:r>
                      <a:r>
                        <a:rPr lang="en-US" altLang="zh-CN" sz="1600" b="0" dirty="0">
                          <a:solidFill>
                            <a:schemeClr val="bg1"/>
                          </a:solidFill>
                          <a:latin typeface="+mj-ea"/>
                          <a:ea typeface="+mj-ea"/>
                        </a:rPr>
                        <a:t>UT</a:t>
                      </a:r>
                      <a:r>
                        <a:rPr lang="zh-CN" altLang="en-US" sz="1600" b="0" dirty="0">
                          <a:solidFill>
                            <a:schemeClr val="bg1"/>
                          </a:solidFill>
                          <a:latin typeface="+mj-ea"/>
                          <a:ea typeface="+mj-ea"/>
                        </a:rPr>
                        <a:t>代码？</a:t>
                      </a: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p"/>
                        <a:tabLst/>
                        <a:defRPr/>
                      </a:pPr>
                      <a:r>
                        <a:rPr lang="zh-CN" altLang="en-US" sz="1600" b="0" dirty="0">
                          <a:solidFill>
                            <a:schemeClr val="bg1"/>
                          </a:solidFill>
                          <a:latin typeface="+mj-ea"/>
                          <a:ea typeface="+mj-ea"/>
                        </a:rPr>
                        <a:t>我能否一键运行已经编写好的全部的</a:t>
                      </a:r>
                      <a:r>
                        <a:rPr lang="en-US" altLang="zh-CN" sz="1600" b="0" dirty="0">
                          <a:solidFill>
                            <a:schemeClr val="bg1"/>
                          </a:solidFill>
                          <a:latin typeface="+mj-ea"/>
                          <a:ea typeface="+mj-ea"/>
                        </a:rPr>
                        <a:t>UT</a:t>
                      </a:r>
                      <a:r>
                        <a:rPr lang="zh-CN" altLang="en-US" sz="1600" b="0" dirty="0">
                          <a:solidFill>
                            <a:schemeClr val="bg1"/>
                          </a:solidFill>
                          <a:latin typeface="+mj-ea"/>
                          <a:ea typeface="+mj-ea"/>
                        </a:rPr>
                        <a:t>代码？</a:t>
                      </a: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p"/>
                        <a:tabLst/>
                        <a:defRPr/>
                      </a:pPr>
                      <a:r>
                        <a:rPr lang="zh-CN" altLang="en-US" sz="1600" b="0" dirty="0">
                          <a:solidFill>
                            <a:schemeClr val="bg1"/>
                          </a:solidFill>
                          <a:latin typeface="+mj-ea"/>
                          <a:ea typeface="+mj-ea"/>
                        </a:rPr>
                        <a:t>我能否在</a:t>
                      </a:r>
                      <a:r>
                        <a:rPr lang="en-US" altLang="zh-CN" sz="1600" b="0" dirty="0">
                          <a:solidFill>
                            <a:schemeClr val="bg1"/>
                          </a:solidFill>
                          <a:latin typeface="+mj-ea"/>
                          <a:ea typeface="+mj-ea"/>
                        </a:rPr>
                        <a:t>5</a:t>
                      </a:r>
                      <a:r>
                        <a:rPr lang="zh-CN" altLang="en-US" sz="1600" b="0" dirty="0">
                          <a:solidFill>
                            <a:schemeClr val="bg1"/>
                          </a:solidFill>
                          <a:latin typeface="+mj-ea"/>
                          <a:ea typeface="+mj-ea"/>
                        </a:rPr>
                        <a:t>分钟内编写一个基本的</a:t>
                      </a:r>
                      <a:r>
                        <a:rPr lang="en-US" altLang="zh-CN" sz="1600" b="0" dirty="0">
                          <a:solidFill>
                            <a:schemeClr val="bg1"/>
                          </a:solidFill>
                          <a:latin typeface="+mj-ea"/>
                          <a:ea typeface="+mj-ea"/>
                        </a:rPr>
                        <a:t>UT</a:t>
                      </a:r>
                      <a:r>
                        <a:rPr lang="zh-CN" altLang="en-US" sz="1600" b="0"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r"/>
                      <a:r>
                        <a:rPr lang="zh-CN" altLang="en-US" sz="1600" b="0" dirty="0">
                          <a:solidFill>
                            <a:schemeClr val="bg1"/>
                          </a:solidFill>
                          <a:latin typeface="+mj-ea"/>
                          <a:ea typeface="+mj-ea"/>
                        </a:rPr>
                        <a:t>区别其他</a:t>
                      </a:r>
                      <a:r>
                        <a:rPr lang="en-US" altLang="zh-CN" sz="1600" b="0" dirty="0">
                          <a:solidFill>
                            <a:schemeClr val="bg1"/>
                          </a:solidFill>
                          <a:latin typeface="+mj-ea"/>
                          <a:ea typeface="+mj-ea"/>
                        </a:rPr>
                        <a:t>T</a:t>
                      </a:r>
                      <a:r>
                        <a:rPr lang="zh-CN" altLang="en-US" sz="1600" b="0" dirty="0">
                          <a:solidFill>
                            <a:schemeClr val="bg1"/>
                          </a:solidFill>
                          <a:latin typeface="+mj-ea"/>
                          <a:ea typeface="+mj-ea"/>
                        </a:rPr>
                        <a:t>：</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集成测试（</a:t>
                      </a:r>
                      <a:r>
                        <a:rPr lang="en-US" altLang="zh-CN" sz="1600" b="0" dirty="0">
                          <a:solidFill>
                            <a:schemeClr val="bg1"/>
                          </a:solidFill>
                          <a:latin typeface="+mj-ea"/>
                          <a:ea typeface="+mj-ea"/>
                        </a:rPr>
                        <a:t>IT</a:t>
                      </a:r>
                      <a:r>
                        <a:rPr lang="zh-CN" altLang="en-US" sz="1600" b="0" dirty="0">
                          <a:solidFill>
                            <a:schemeClr val="bg1"/>
                          </a:solidFill>
                          <a:latin typeface="+mj-ea"/>
                          <a:ea typeface="+mj-ea"/>
                        </a:rPr>
                        <a:t>）：</a:t>
                      </a:r>
                      <a:r>
                        <a:rPr lang="en-US" altLang="zh-CN" sz="1600" b="0" dirty="0">
                          <a:solidFill>
                            <a:schemeClr val="bg1"/>
                          </a:solidFill>
                          <a:latin typeface="+mj-ea"/>
                          <a:ea typeface="+mj-ea"/>
                        </a:rPr>
                        <a:t>Address</a:t>
                      </a:r>
                      <a:r>
                        <a:rPr lang="zh-CN" altLang="en-US" sz="1600" b="0" dirty="0">
                          <a:solidFill>
                            <a:schemeClr val="bg1"/>
                          </a:solidFill>
                          <a:latin typeface="+mj-ea"/>
                          <a:ea typeface="+mj-ea"/>
                        </a:rPr>
                        <a:t>的</a:t>
                      </a:r>
                      <a:r>
                        <a:rPr lang="en-US" altLang="zh-CN" sz="1600" b="0" dirty="0">
                          <a:solidFill>
                            <a:schemeClr val="bg1"/>
                          </a:solidFill>
                          <a:latin typeface="+mj-ea"/>
                          <a:ea typeface="+mj-ea"/>
                        </a:rPr>
                        <a:t>New</a:t>
                      </a:r>
                      <a:r>
                        <a:rPr lang="zh-CN" altLang="en-US" sz="1600" b="0" dirty="0">
                          <a:solidFill>
                            <a:schemeClr val="bg1"/>
                          </a:solidFill>
                          <a:latin typeface="+mj-ea"/>
                          <a:ea typeface="+mj-ea"/>
                        </a:rPr>
                        <a:t>方法</a:t>
                      </a:r>
                      <a:r>
                        <a:rPr lang="en-US" altLang="zh-CN" sz="1600" b="0" baseline="0" dirty="0">
                          <a:solidFill>
                            <a:schemeClr val="bg1"/>
                          </a:solidFill>
                          <a:latin typeface="+mj-ea"/>
                          <a:ea typeface="+mj-ea"/>
                        </a:rPr>
                        <a:t> </a:t>
                      </a:r>
                      <a:r>
                        <a:rPr lang="en-US" altLang="zh-CN" sz="1600" b="0" baseline="0" dirty="0">
                          <a:solidFill>
                            <a:schemeClr val="bg1"/>
                          </a:solidFill>
                          <a:latin typeface="+mj-ea"/>
                          <a:ea typeface="+mj-ea"/>
                          <a:sym typeface="Wingdings" pitchFamily="2" charset="2"/>
                        </a:rPr>
                        <a:t> </a:t>
                      </a:r>
                      <a:r>
                        <a:rPr lang="zh-CN" altLang="en-US" sz="1600" b="0" baseline="0" dirty="0">
                          <a:solidFill>
                            <a:schemeClr val="bg1"/>
                          </a:solidFill>
                          <a:latin typeface="+mj-ea"/>
                          <a:ea typeface="+mj-ea"/>
                          <a:sym typeface="Wingdings" pitchFamily="2" charset="2"/>
                        </a:rPr>
                        <a:t>结果：数据库表少了一个字段；</a:t>
                      </a:r>
                      <a:endParaRPr lang="zh-CN" altLang="en-US" sz="1600" b="0" dirty="0">
                        <a:solidFill>
                          <a:schemeClr val="bg1"/>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r"/>
                      <a:r>
                        <a:rPr lang="en-US" altLang="zh-CN" sz="1600" b="0" dirty="0">
                          <a:solidFill>
                            <a:schemeClr val="bg1"/>
                          </a:solidFill>
                          <a:latin typeface="+mj-ea"/>
                          <a:ea typeface="+mj-ea"/>
                        </a:rPr>
                        <a:t>UT</a:t>
                      </a:r>
                      <a:r>
                        <a:rPr lang="zh-CN" altLang="en-US" sz="1600" b="0" dirty="0">
                          <a:solidFill>
                            <a:schemeClr val="bg1"/>
                          </a:solidFill>
                          <a:latin typeface="+mj-ea"/>
                          <a:ea typeface="+mj-ea"/>
                        </a:rPr>
                        <a:t>再定义：</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单元测试是一种自动执行的代码片段，它通过调用被测试的类或者方法，验证被测试的类或者方法是否按照某些假定条件执行了相应的逻辑行为。单元测试通常都会使用某个单元测试框架编写，应当易于快速编写，并且具备可自动执行、可靠、可读和可维护的基本特征。</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4422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4.7.1.1. </a:t>
            </a:r>
            <a:r>
              <a:rPr lang="zh-CN" altLang="en-US" dirty="0"/>
              <a:t>一组简单的测试的例子</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42" y="1244621"/>
            <a:ext cx="7000875" cy="3133725"/>
          </a:xfrm>
          <a:prstGeom prst="rect">
            <a:avLst/>
          </a:prstGeom>
          <a:noFill/>
          <a:ln w="9525">
            <a:solidFill>
              <a:schemeClr val="bg1">
                <a:lumMod val="50000"/>
              </a:schemeClr>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382" y="1603292"/>
            <a:ext cx="7058025" cy="3105150"/>
          </a:xfrm>
          <a:prstGeom prst="rect">
            <a:avLst/>
          </a:prstGeom>
          <a:noFill/>
          <a:ln w="9525">
            <a:solidFill>
              <a:schemeClr val="bg1">
                <a:lumMod val="50000"/>
              </a:schemeClr>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306" y="2154257"/>
            <a:ext cx="7800975" cy="4448175"/>
          </a:xfrm>
          <a:prstGeom prst="rect">
            <a:avLst/>
          </a:prstGeom>
          <a:noFill/>
          <a:ln w="9525">
            <a:solidFill>
              <a:schemeClr val="bg1">
                <a:lumMod val="50000"/>
              </a:schemeClr>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65246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7"/>
                                        </p:tgtEl>
                                        <p:attrNameLst>
                                          <p:attrName>style.visibility</p:attrName>
                                        </p:attrNameLst>
                                      </p:cBhvr>
                                      <p:to>
                                        <p:strVal val="visible"/>
                                      </p:to>
                                    </p:set>
                                    <p:anim calcmode="lin" valueType="num">
                                      <p:cBhvr additive="base">
                                        <p:cTn id="13" dur="500" fill="hold"/>
                                        <p:tgtEl>
                                          <p:spTgt spid="3077"/>
                                        </p:tgtEl>
                                        <p:attrNameLst>
                                          <p:attrName>ppt_x</p:attrName>
                                        </p:attrNameLst>
                                      </p:cBhvr>
                                      <p:tavLst>
                                        <p:tav tm="0">
                                          <p:val>
                                            <p:strVal val="#ppt_x"/>
                                          </p:val>
                                        </p:tav>
                                        <p:tav tm="100000">
                                          <p:val>
                                            <p:strVal val="#ppt_x"/>
                                          </p:val>
                                        </p:tav>
                                      </p:tavLst>
                                    </p:anim>
                                    <p:anim calcmode="lin" valueType="num">
                                      <p:cBhvr additive="base">
                                        <p:cTn id="14"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4.7.1.2. VS 2010 </a:t>
            </a:r>
            <a:r>
              <a:rPr lang="zh-CN" altLang="en-US" dirty="0"/>
              <a:t>下开始单元测试</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765" y="1712644"/>
            <a:ext cx="550545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表格 4"/>
          <p:cNvGraphicFramePr>
            <a:graphicFrameLocks noGrp="1"/>
          </p:cNvGraphicFramePr>
          <p:nvPr>
            <p:extLst>
              <p:ext uri="{D42A27DB-BD31-4B8C-83A1-F6EECF244321}">
                <p14:modId xmlns:p14="http://schemas.microsoft.com/office/powerpoint/2010/main" val="2647034890"/>
              </p:ext>
            </p:extLst>
          </p:nvPr>
        </p:nvGraphicFramePr>
        <p:xfrm>
          <a:off x="417456" y="1170318"/>
          <a:ext cx="8429662" cy="370840"/>
        </p:xfrm>
        <a:graphic>
          <a:graphicData uri="http://schemas.openxmlformats.org/drawingml/2006/table">
            <a:tbl>
              <a:tblPr firstRow="1" bandRow="1">
                <a:tableStyleId>{5C22544A-7EE6-4342-B048-85BDC9FD1C3A}</a:tableStyleId>
              </a:tblPr>
              <a:tblGrid>
                <a:gridCol w="437567">
                  <a:extLst>
                    <a:ext uri="{9D8B030D-6E8A-4147-A177-3AD203B41FA5}">
                      <a16:colId xmlns:a16="http://schemas.microsoft.com/office/drawing/2014/main" val="20000"/>
                    </a:ext>
                  </a:extLst>
                </a:gridCol>
                <a:gridCol w="7992095">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1.</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创建测试项目</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78446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052" y="1805855"/>
            <a:ext cx="428625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4.7.1.3. VS 2010 </a:t>
            </a:r>
            <a:r>
              <a:rPr lang="zh-CN" altLang="en-US" dirty="0"/>
              <a:t>下开始单元测试</a:t>
            </a:r>
          </a:p>
        </p:txBody>
      </p:sp>
      <p:graphicFrame>
        <p:nvGraphicFramePr>
          <p:cNvPr id="4" name="表格 3"/>
          <p:cNvGraphicFramePr>
            <a:graphicFrameLocks noGrp="1"/>
          </p:cNvGraphicFramePr>
          <p:nvPr>
            <p:extLst>
              <p:ext uri="{D42A27DB-BD31-4B8C-83A1-F6EECF244321}">
                <p14:modId xmlns:p14="http://schemas.microsoft.com/office/powerpoint/2010/main" val="658360672"/>
              </p:ext>
            </p:extLst>
          </p:nvPr>
        </p:nvGraphicFramePr>
        <p:xfrm>
          <a:off x="417456" y="1170318"/>
          <a:ext cx="8429662" cy="370840"/>
        </p:xfrm>
        <a:graphic>
          <a:graphicData uri="http://schemas.openxmlformats.org/drawingml/2006/table">
            <a:tbl>
              <a:tblPr firstRow="1" bandRow="1">
                <a:tableStyleId>{5C22544A-7EE6-4342-B048-85BDC9FD1C3A}</a:tableStyleId>
              </a:tblPr>
              <a:tblGrid>
                <a:gridCol w="437567">
                  <a:extLst>
                    <a:ext uri="{9D8B030D-6E8A-4147-A177-3AD203B41FA5}">
                      <a16:colId xmlns:a16="http://schemas.microsoft.com/office/drawing/2014/main" val="20000"/>
                    </a:ext>
                  </a:extLst>
                </a:gridCol>
                <a:gridCol w="7992095">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2.</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测试类的结构简要说明</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8206" name="组合 8205"/>
          <p:cNvGrpSpPr/>
          <p:nvPr/>
        </p:nvGrpSpPr>
        <p:grpSpPr>
          <a:xfrm>
            <a:off x="251861" y="1817730"/>
            <a:ext cx="2497831" cy="400110"/>
            <a:chOff x="251861" y="1817730"/>
            <a:chExt cx="2497831" cy="400110"/>
          </a:xfrm>
        </p:grpSpPr>
        <p:sp>
          <p:nvSpPr>
            <p:cNvPr id="7" name="TextBox 6"/>
            <p:cNvSpPr txBox="1"/>
            <p:nvPr/>
          </p:nvSpPr>
          <p:spPr>
            <a:xfrm>
              <a:off x="2335796" y="1817730"/>
              <a:ext cx="413896" cy="400110"/>
            </a:xfrm>
            <a:prstGeom prst="rect">
              <a:avLst/>
            </a:prstGeom>
            <a:noFill/>
            <a:effectLst>
              <a:outerShdw blurRad="50800" dist="38100" dir="2700000" algn="tl" rotWithShape="0">
                <a:prstClr val="black">
                  <a:alpha val="40000"/>
                </a:prstClr>
              </a:outerShdw>
            </a:effectLst>
          </p:spPr>
          <p:txBody>
            <a:bodyPr wrap="none" rtlCol="0">
              <a:spAutoFit/>
            </a:bodyPr>
            <a:lstStyle/>
            <a:p>
              <a:pPr>
                <a:buNone/>
              </a:pPr>
              <a:r>
                <a:rPr lang="zh-CN" altLang="en-US" sz="2000" dirty="0">
                  <a:solidFill>
                    <a:srgbClr val="FF0000"/>
                  </a:solidFill>
                  <a:latin typeface="+mj-ea"/>
                  <a:ea typeface="+mj-ea"/>
                  <a:sym typeface="Wingdings"/>
                </a:rPr>
                <a:t></a:t>
              </a:r>
              <a:endParaRPr lang="zh-CN" altLang="en-US" sz="2000" dirty="0">
                <a:solidFill>
                  <a:srgbClr val="FF0000"/>
                </a:solidFill>
                <a:latin typeface="+mj-ea"/>
                <a:ea typeface="+mj-ea"/>
              </a:endParaRPr>
            </a:p>
          </p:txBody>
        </p:sp>
        <p:sp>
          <p:nvSpPr>
            <p:cNvPr id="5" name="TextBox 4"/>
            <p:cNvSpPr txBox="1"/>
            <p:nvPr/>
          </p:nvSpPr>
          <p:spPr>
            <a:xfrm>
              <a:off x="251861" y="1879285"/>
              <a:ext cx="1313180" cy="276999"/>
            </a:xfrm>
            <a:prstGeom prst="rect">
              <a:avLst/>
            </a:prstGeom>
            <a:solidFill>
              <a:schemeClr val="bg1">
                <a:lumMod val="20000"/>
                <a:lumOff val="80000"/>
              </a:schemeClr>
            </a:solidFill>
            <a:ln>
              <a:solidFill>
                <a:srgbClr val="9999FF"/>
              </a:solidFill>
            </a:ln>
          </p:spPr>
          <p:txBody>
            <a:bodyPr wrap="none" rtlCol="0">
              <a:spAutoFit/>
            </a:bodyPr>
            <a:lstStyle/>
            <a:p>
              <a:pPr>
                <a:buNone/>
              </a:pPr>
              <a:r>
                <a:rPr lang="en-US" altLang="zh-CN" sz="1200" dirty="0">
                  <a:latin typeface="+mj-ea"/>
                  <a:ea typeface="+mj-ea"/>
                </a:rPr>
                <a:t>UT</a:t>
              </a:r>
              <a:r>
                <a:rPr lang="zh-CN" altLang="en-US" sz="1200" dirty="0">
                  <a:latin typeface="+mj-ea"/>
                  <a:ea typeface="+mj-ea"/>
                </a:rPr>
                <a:t>工具名字空间</a:t>
              </a:r>
            </a:p>
          </p:txBody>
        </p:sp>
        <p:cxnSp>
          <p:nvCxnSpPr>
            <p:cNvPr id="12" name="直接连接符 11"/>
            <p:cNvCxnSpPr>
              <a:stCxn id="5" idx="3"/>
              <a:endCxn id="7" idx="1"/>
            </p:cNvCxnSpPr>
            <p:nvPr/>
          </p:nvCxnSpPr>
          <p:spPr>
            <a:xfrm>
              <a:off x="1565041" y="2017785"/>
              <a:ext cx="770755" cy="0"/>
            </a:xfrm>
            <a:prstGeom prst="line">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207" name="组合 8206"/>
          <p:cNvGrpSpPr/>
          <p:nvPr/>
        </p:nvGrpSpPr>
        <p:grpSpPr>
          <a:xfrm>
            <a:off x="256093" y="2266030"/>
            <a:ext cx="2802358" cy="867930"/>
            <a:chOff x="256093" y="2266030"/>
            <a:chExt cx="2802358" cy="867930"/>
          </a:xfrm>
        </p:grpSpPr>
        <p:sp>
          <p:nvSpPr>
            <p:cNvPr id="8" name="TextBox 7"/>
            <p:cNvSpPr txBox="1"/>
            <p:nvPr/>
          </p:nvSpPr>
          <p:spPr>
            <a:xfrm>
              <a:off x="2644555" y="2499940"/>
              <a:ext cx="413896" cy="400110"/>
            </a:xfrm>
            <a:prstGeom prst="rect">
              <a:avLst/>
            </a:prstGeom>
            <a:noFill/>
            <a:effectLst>
              <a:outerShdw blurRad="50800" dist="38100" dir="2700000" algn="tl" rotWithShape="0">
                <a:prstClr val="black">
                  <a:alpha val="40000"/>
                </a:prstClr>
              </a:outerShdw>
            </a:effectLst>
          </p:spPr>
          <p:txBody>
            <a:bodyPr wrap="none" rtlCol="0">
              <a:spAutoFit/>
            </a:bodyPr>
            <a:lstStyle/>
            <a:p>
              <a:pPr>
                <a:buNone/>
              </a:pPr>
              <a:r>
                <a:rPr lang="zh-CN" altLang="en-US" sz="2000" dirty="0">
                  <a:solidFill>
                    <a:srgbClr val="FF0000"/>
                  </a:solidFill>
                  <a:latin typeface="+mj-ea"/>
                  <a:ea typeface="+mj-ea"/>
                  <a:sym typeface="Wingdings"/>
                </a:rPr>
                <a:t></a:t>
              </a:r>
              <a:endParaRPr lang="zh-CN" altLang="en-US" sz="2000" dirty="0">
                <a:solidFill>
                  <a:srgbClr val="FF0000"/>
                </a:solidFill>
                <a:latin typeface="+mj-ea"/>
                <a:ea typeface="+mj-ea"/>
              </a:endParaRPr>
            </a:p>
          </p:txBody>
        </p:sp>
        <p:sp>
          <p:nvSpPr>
            <p:cNvPr id="16" name="TextBox 15"/>
            <p:cNvSpPr txBox="1"/>
            <p:nvPr/>
          </p:nvSpPr>
          <p:spPr>
            <a:xfrm>
              <a:off x="256093" y="2266030"/>
              <a:ext cx="1984703" cy="867930"/>
            </a:xfrm>
            <a:prstGeom prst="rect">
              <a:avLst/>
            </a:prstGeom>
            <a:solidFill>
              <a:schemeClr val="bg1">
                <a:lumMod val="20000"/>
                <a:lumOff val="80000"/>
              </a:schemeClr>
            </a:solidFill>
            <a:ln>
              <a:solidFill>
                <a:srgbClr val="9999FF"/>
              </a:solidFill>
            </a:ln>
          </p:spPr>
          <p:txBody>
            <a:bodyPr wrap="square" rtlCol="0">
              <a:spAutoFit/>
            </a:bodyPr>
            <a:lstStyle/>
            <a:p>
              <a:pPr>
                <a:buNone/>
              </a:pPr>
              <a:r>
                <a:rPr lang="zh-CN" altLang="en-US" sz="1200" dirty="0">
                  <a:latin typeface="+mj-ea"/>
                  <a:ea typeface="+mj-ea"/>
                </a:rPr>
                <a:t>测试类特性：</a:t>
              </a:r>
              <a:endParaRPr lang="en-US" altLang="zh-CN" sz="1200" dirty="0">
                <a:latin typeface="+mj-ea"/>
                <a:ea typeface="+mj-ea"/>
              </a:endParaRPr>
            </a:p>
            <a:p>
              <a:pPr>
                <a:buNone/>
              </a:pPr>
              <a:r>
                <a:rPr lang="zh-CN" altLang="en-US" sz="1200" dirty="0">
                  <a:latin typeface="+mj-ea"/>
                  <a:ea typeface="+mj-ea"/>
                </a:rPr>
                <a:t>以指示此特定类可以包含用 </a:t>
              </a:r>
              <a:r>
                <a:rPr lang="en-US" altLang="zh-CN" sz="1200" dirty="0">
                  <a:latin typeface="+mj-ea"/>
                  <a:ea typeface="+mj-ea"/>
                </a:rPr>
                <a:t>[</a:t>
              </a:r>
              <a:r>
                <a:rPr lang="en-US" altLang="zh-CN" sz="1200" dirty="0" err="1">
                  <a:latin typeface="+mj-ea"/>
                  <a:ea typeface="+mj-ea"/>
                </a:rPr>
                <a:t>TestMethod</a:t>
              </a:r>
              <a:r>
                <a:rPr lang="en-US" altLang="zh-CN" sz="1200" dirty="0">
                  <a:latin typeface="+mj-ea"/>
                  <a:ea typeface="+mj-ea"/>
                </a:rPr>
                <a:t>()] </a:t>
              </a:r>
              <a:r>
                <a:rPr lang="zh-CN" altLang="en-US" sz="1200" dirty="0">
                  <a:latin typeface="+mj-ea"/>
                  <a:ea typeface="+mj-ea"/>
                </a:rPr>
                <a:t>特性标记的方法。</a:t>
              </a:r>
            </a:p>
          </p:txBody>
        </p:sp>
        <p:cxnSp>
          <p:nvCxnSpPr>
            <p:cNvPr id="17" name="直接连接符 16"/>
            <p:cNvCxnSpPr>
              <a:stCxn id="16" idx="3"/>
              <a:endCxn id="8" idx="1"/>
            </p:cNvCxnSpPr>
            <p:nvPr/>
          </p:nvCxnSpPr>
          <p:spPr>
            <a:xfrm>
              <a:off x="2240796" y="2699995"/>
              <a:ext cx="403759" cy="0"/>
            </a:xfrm>
            <a:prstGeom prst="line">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208" name="组合 8207"/>
          <p:cNvGrpSpPr/>
          <p:nvPr/>
        </p:nvGrpSpPr>
        <p:grpSpPr>
          <a:xfrm>
            <a:off x="251860" y="3309692"/>
            <a:ext cx="3141374" cy="1460691"/>
            <a:chOff x="251860" y="3309692"/>
            <a:chExt cx="3141374" cy="1460691"/>
          </a:xfrm>
        </p:grpSpPr>
        <p:sp>
          <p:nvSpPr>
            <p:cNvPr id="9" name="TextBox 8"/>
            <p:cNvSpPr txBox="1"/>
            <p:nvPr/>
          </p:nvSpPr>
          <p:spPr>
            <a:xfrm>
              <a:off x="2979338" y="3309692"/>
              <a:ext cx="413896" cy="400110"/>
            </a:xfrm>
            <a:prstGeom prst="rect">
              <a:avLst/>
            </a:prstGeom>
            <a:noFill/>
            <a:effectLst>
              <a:outerShdw blurRad="50800" dist="38100" dir="2700000" algn="tl" rotWithShape="0">
                <a:prstClr val="black">
                  <a:alpha val="40000"/>
                </a:prstClr>
              </a:outerShdw>
            </a:effectLst>
          </p:spPr>
          <p:txBody>
            <a:bodyPr wrap="none" rtlCol="0">
              <a:spAutoFit/>
            </a:bodyPr>
            <a:lstStyle/>
            <a:p>
              <a:pPr>
                <a:buNone/>
              </a:pPr>
              <a:r>
                <a:rPr lang="zh-CN" altLang="en-US" sz="2000" dirty="0">
                  <a:solidFill>
                    <a:srgbClr val="FF0000"/>
                  </a:solidFill>
                  <a:latin typeface="+mj-ea"/>
                  <a:ea typeface="+mj-ea"/>
                  <a:sym typeface="Wingdings"/>
                </a:rPr>
                <a:t></a:t>
              </a:r>
              <a:endParaRPr lang="zh-CN" altLang="en-US" sz="2000" dirty="0">
                <a:solidFill>
                  <a:srgbClr val="FF0000"/>
                </a:solidFill>
                <a:latin typeface="+mj-ea"/>
                <a:ea typeface="+mj-ea"/>
              </a:endParaRPr>
            </a:p>
          </p:txBody>
        </p:sp>
        <p:sp>
          <p:nvSpPr>
            <p:cNvPr id="19" name="TextBox 18"/>
            <p:cNvSpPr txBox="1"/>
            <p:nvPr/>
          </p:nvSpPr>
          <p:spPr>
            <a:xfrm>
              <a:off x="251860" y="3348455"/>
              <a:ext cx="1988935" cy="1421928"/>
            </a:xfrm>
            <a:prstGeom prst="rect">
              <a:avLst/>
            </a:prstGeom>
            <a:solidFill>
              <a:schemeClr val="bg1">
                <a:lumMod val="20000"/>
                <a:lumOff val="80000"/>
              </a:schemeClr>
            </a:solidFill>
            <a:ln>
              <a:solidFill>
                <a:srgbClr val="9999FF"/>
              </a:solidFill>
            </a:ln>
          </p:spPr>
          <p:txBody>
            <a:bodyPr wrap="square" rtlCol="0">
              <a:spAutoFit/>
            </a:bodyPr>
            <a:lstStyle/>
            <a:p>
              <a:pPr>
                <a:buNone/>
              </a:pPr>
              <a:r>
                <a:rPr lang="zh-CN" altLang="en-US" sz="1200" dirty="0">
                  <a:latin typeface="+mj-ea"/>
                  <a:ea typeface="+mj-ea"/>
                </a:rPr>
                <a:t>测试上下文定义：</a:t>
              </a:r>
              <a:endParaRPr lang="en-US" altLang="zh-CN" sz="1200" dirty="0">
                <a:latin typeface="+mj-ea"/>
                <a:ea typeface="+mj-ea"/>
              </a:endParaRPr>
            </a:p>
            <a:p>
              <a:pPr>
                <a:buNone/>
              </a:pPr>
              <a:r>
                <a:rPr lang="zh-CN" altLang="en-US" sz="1200" dirty="0">
                  <a:latin typeface="+mj-ea"/>
                  <a:ea typeface="+mj-ea"/>
                </a:rPr>
                <a:t>当创建单元测试时，系统会为每个测试类包括一个称为 </a:t>
              </a:r>
              <a:r>
                <a:rPr lang="en-US" altLang="zh-CN" sz="1200" dirty="0" err="1">
                  <a:latin typeface="+mj-ea"/>
                  <a:ea typeface="+mj-ea"/>
                </a:rPr>
                <a:t>testContextInstance</a:t>
              </a:r>
              <a:r>
                <a:rPr lang="en-US" altLang="zh-CN" sz="1200" dirty="0">
                  <a:latin typeface="+mj-ea"/>
                  <a:ea typeface="+mj-ea"/>
                </a:rPr>
                <a:t> </a:t>
              </a:r>
              <a:r>
                <a:rPr lang="zh-CN" altLang="en-US" sz="1200" dirty="0">
                  <a:latin typeface="+mj-ea"/>
                  <a:ea typeface="+mj-ea"/>
                </a:rPr>
                <a:t>的变量。</a:t>
              </a:r>
              <a:r>
                <a:rPr lang="en-US" altLang="zh-CN" sz="1200" dirty="0" err="1">
                  <a:latin typeface="+mj-ea"/>
                  <a:ea typeface="+mj-ea"/>
                </a:rPr>
                <a:t>TestContext</a:t>
              </a:r>
              <a:r>
                <a:rPr lang="en-US" altLang="zh-CN" sz="1200" dirty="0">
                  <a:latin typeface="+mj-ea"/>
                  <a:ea typeface="+mj-ea"/>
                </a:rPr>
                <a:t> </a:t>
              </a:r>
              <a:r>
                <a:rPr lang="zh-CN" altLang="en-US" sz="1200" dirty="0">
                  <a:latin typeface="+mj-ea"/>
                  <a:ea typeface="+mj-ea"/>
                </a:rPr>
                <a:t>类的属性存储有关当前测试的信息。</a:t>
              </a:r>
            </a:p>
          </p:txBody>
        </p:sp>
        <p:cxnSp>
          <p:nvCxnSpPr>
            <p:cNvPr id="20" name="直接连接符 19"/>
            <p:cNvCxnSpPr>
              <a:stCxn id="19" idx="3"/>
              <a:endCxn id="9" idx="1"/>
            </p:cNvCxnSpPr>
            <p:nvPr/>
          </p:nvCxnSpPr>
          <p:spPr>
            <a:xfrm flipV="1">
              <a:off x="2240795" y="3509747"/>
              <a:ext cx="738543" cy="549672"/>
            </a:xfrm>
            <a:prstGeom prst="line">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209" name="组合 8208"/>
          <p:cNvGrpSpPr/>
          <p:nvPr/>
        </p:nvGrpSpPr>
        <p:grpSpPr>
          <a:xfrm>
            <a:off x="4092208" y="1796591"/>
            <a:ext cx="4781138" cy="3197413"/>
            <a:chOff x="4092208" y="1796591"/>
            <a:chExt cx="4781138" cy="3197413"/>
          </a:xfrm>
        </p:grpSpPr>
        <p:sp>
          <p:nvSpPr>
            <p:cNvPr id="10" name="TextBox 9"/>
            <p:cNvSpPr txBox="1"/>
            <p:nvPr/>
          </p:nvSpPr>
          <p:spPr>
            <a:xfrm>
              <a:off x="4092208" y="4593894"/>
              <a:ext cx="413896" cy="400110"/>
            </a:xfrm>
            <a:prstGeom prst="rect">
              <a:avLst/>
            </a:prstGeom>
            <a:noFill/>
            <a:effectLst>
              <a:outerShdw blurRad="50800" dist="38100" dir="2700000" algn="tl" rotWithShape="0">
                <a:prstClr val="black">
                  <a:alpha val="40000"/>
                </a:prstClr>
              </a:outerShdw>
            </a:effectLst>
          </p:spPr>
          <p:txBody>
            <a:bodyPr wrap="none" rtlCol="0">
              <a:spAutoFit/>
            </a:bodyPr>
            <a:lstStyle/>
            <a:p>
              <a:pPr>
                <a:buNone/>
              </a:pPr>
              <a:r>
                <a:rPr lang="zh-CN" altLang="en-US" sz="2000" dirty="0">
                  <a:solidFill>
                    <a:srgbClr val="FF0000"/>
                  </a:solidFill>
                  <a:latin typeface="+mj-ea"/>
                  <a:ea typeface="+mj-ea"/>
                  <a:sym typeface="Wingdings"/>
                </a:rPr>
                <a:t></a:t>
              </a:r>
              <a:endParaRPr lang="zh-CN" altLang="en-US" sz="2000" dirty="0">
                <a:solidFill>
                  <a:srgbClr val="FF0000"/>
                </a:solidFill>
                <a:latin typeface="+mj-ea"/>
                <a:ea typeface="+mj-ea"/>
              </a:endParaRPr>
            </a:p>
          </p:txBody>
        </p:sp>
        <p:sp>
          <p:nvSpPr>
            <p:cNvPr id="22" name="TextBox 21"/>
            <p:cNvSpPr txBox="1"/>
            <p:nvPr/>
          </p:nvSpPr>
          <p:spPr>
            <a:xfrm>
              <a:off x="6763658" y="1796591"/>
              <a:ext cx="2109688" cy="867930"/>
            </a:xfrm>
            <a:prstGeom prst="rect">
              <a:avLst/>
            </a:prstGeom>
            <a:solidFill>
              <a:schemeClr val="bg1">
                <a:lumMod val="20000"/>
                <a:lumOff val="80000"/>
              </a:schemeClr>
            </a:solidFill>
            <a:ln>
              <a:solidFill>
                <a:srgbClr val="9999FF"/>
              </a:solidFill>
            </a:ln>
          </p:spPr>
          <p:txBody>
            <a:bodyPr wrap="square" rtlCol="0">
              <a:spAutoFit/>
            </a:bodyPr>
            <a:lstStyle/>
            <a:p>
              <a:pPr>
                <a:buNone/>
              </a:pPr>
              <a:r>
                <a:rPr lang="zh-CN" altLang="en-US" sz="1200" dirty="0">
                  <a:latin typeface="+mj-ea"/>
                  <a:ea typeface="+mj-ea"/>
                </a:rPr>
                <a:t>附加测试特性：</a:t>
              </a:r>
              <a:endParaRPr lang="en-US" altLang="zh-CN" sz="1200" dirty="0">
                <a:latin typeface="+mj-ea"/>
                <a:ea typeface="+mj-ea"/>
              </a:endParaRPr>
            </a:p>
            <a:p>
              <a:pPr>
                <a:buNone/>
              </a:pPr>
              <a:r>
                <a:rPr lang="zh-CN" altLang="en-US" sz="1200" dirty="0">
                  <a:latin typeface="+mj-ea"/>
                  <a:ea typeface="+mj-ea"/>
                </a:rPr>
                <a:t>展开此节可显示注释掉的可用于包含初始化和清理代码的方法，说明略。</a:t>
              </a:r>
            </a:p>
          </p:txBody>
        </p:sp>
        <p:cxnSp>
          <p:nvCxnSpPr>
            <p:cNvPr id="23" name="直接连接符 22"/>
            <p:cNvCxnSpPr>
              <a:stCxn id="22" idx="1"/>
              <a:endCxn id="10" idx="3"/>
            </p:cNvCxnSpPr>
            <p:nvPr/>
          </p:nvCxnSpPr>
          <p:spPr>
            <a:xfrm flipH="1">
              <a:off x="4506104" y="2230556"/>
              <a:ext cx="2257554" cy="2563393"/>
            </a:xfrm>
            <a:prstGeom prst="line">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210" name="组合 8209"/>
          <p:cNvGrpSpPr/>
          <p:nvPr/>
        </p:nvGrpSpPr>
        <p:grpSpPr>
          <a:xfrm>
            <a:off x="4180406" y="3032693"/>
            <a:ext cx="4692940" cy="2273559"/>
            <a:chOff x="4180406" y="3032693"/>
            <a:chExt cx="4692940" cy="2273559"/>
          </a:xfrm>
        </p:grpSpPr>
        <p:sp>
          <p:nvSpPr>
            <p:cNvPr id="11" name="TextBox 10"/>
            <p:cNvSpPr txBox="1"/>
            <p:nvPr/>
          </p:nvSpPr>
          <p:spPr>
            <a:xfrm>
              <a:off x="4180406" y="4906142"/>
              <a:ext cx="413896" cy="400110"/>
            </a:xfrm>
            <a:prstGeom prst="rect">
              <a:avLst/>
            </a:prstGeom>
            <a:noFill/>
            <a:effectLst>
              <a:outerShdw blurRad="50800" dist="38100" dir="2700000" algn="tl" rotWithShape="0">
                <a:prstClr val="black">
                  <a:alpha val="40000"/>
                </a:prstClr>
              </a:outerShdw>
            </a:effectLst>
          </p:spPr>
          <p:txBody>
            <a:bodyPr wrap="none" rtlCol="0">
              <a:spAutoFit/>
            </a:bodyPr>
            <a:lstStyle/>
            <a:p>
              <a:pPr>
                <a:buNone/>
              </a:pPr>
              <a:r>
                <a:rPr lang="zh-CN" altLang="en-US" sz="2000" dirty="0">
                  <a:solidFill>
                    <a:srgbClr val="FF0000"/>
                  </a:solidFill>
                  <a:latin typeface="+mj-ea"/>
                  <a:ea typeface="+mj-ea"/>
                  <a:sym typeface="Wingdings"/>
                </a:rPr>
                <a:t></a:t>
              </a:r>
              <a:endParaRPr lang="zh-CN" altLang="en-US" sz="2000" dirty="0">
                <a:solidFill>
                  <a:srgbClr val="FF0000"/>
                </a:solidFill>
                <a:latin typeface="+mj-ea"/>
                <a:ea typeface="+mj-ea"/>
              </a:endParaRPr>
            </a:p>
          </p:txBody>
        </p:sp>
        <p:sp>
          <p:nvSpPr>
            <p:cNvPr id="26" name="TextBox 25"/>
            <p:cNvSpPr txBox="1"/>
            <p:nvPr/>
          </p:nvSpPr>
          <p:spPr>
            <a:xfrm>
              <a:off x="6763658" y="3032693"/>
              <a:ext cx="2109688" cy="1052596"/>
            </a:xfrm>
            <a:prstGeom prst="rect">
              <a:avLst/>
            </a:prstGeom>
            <a:solidFill>
              <a:schemeClr val="bg1">
                <a:lumMod val="20000"/>
                <a:lumOff val="80000"/>
              </a:schemeClr>
            </a:solidFill>
            <a:ln>
              <a:solidFill>
                <a:srgbClr val="9999FF"/>
              </a:solidFill>
            </a:ln>
          </p:spPr>
          <p:txBody>
            <a:bodyPr wrap="square" rtlCol="0">
              <a:spAutoFit/>
            </a:bodyPr>
            <a:lstStyle/>
            <a:p>
              <a:pPr>
                <a:buNone/>
              </a:pPr>
              <a:r>
                <a:rPr lang="zh-CN" altLang="en-US" sz="1200" dirty="0">
                  <a:latin typeface="+mj-ea"/>
                  <a:ea typeface="+mj-ea"/>
                </a:rPr>
                <a:t>标识测试方法特性：</a:t>
              </a:r>
              <a:endParaRPr lang="en-US" altLang="zh-CN" sz="1200" dirty="0">
                <a:latin typeface="+mj-ea"/>
                <a:ea typeface="+mj-ea"/>
              </a:endParaRPr>
            </a:p>
            <a:p>
              <a:pPr>
                <a:buNone/>
              </a:pPr>
              <a:r>
                <a:rPr lang="zh-CN" altLang="en-US" sz="1200" dirty="0">
                  <a:latin typeface="+mj-ea"/>
                  <a:ea typeface="+mj-ea"/>
                </a:rPr>
                <a:t>使用 </a:t>
              </a:r>
              <a:r>
                <a:rPr lang="en-US" altLang="zh-CN" sz="1200" dirty="0">
                  <a:latin typeface="+mj-ea"/>
                  <a:ea typeface="+mj-ea"/>
                </a:rPr>
                <a:t>[</a:t>
              </a:r>
              <a:r>
                <a:rPr lang="en-US" altLang="zh-CN" sz="1200" dirty="0" err="1">
                  <a:latin typeface="+mj-ea"/>
                  <a:ea typeface="+mj-ea"/>
                </a:rPr>
                <a:t>TestMethod</a:t>
              </a:r>
              <a:r>
                <a:rPr lang="en-US" altLang="zh-CN" sz="1200" dirty="0">
                  <a:latin typeface="+mj-ea"/>
                  <a:ea typeface="+mj-ea"/>
                </a:rPr>
                <a:t>()] </a:t>
              </a:r>
              <a:r>
                <a:rPr lang="zh-CN" altLang="en-US" sz="1200" dirty="0">
                  <a:latin typeface="+mj-ea"/>
                  <a:ea typeface="+mj-ea"/>
                </a:rPr>
                <a:t>特性来标记每个单元测试方法。如果该特性不存在，单元测试不会运行。</a:t>
              </a:r>
            </a:p>
          </p:txBody>
        </p:sp>
        <p:cxnSp>
          <p:nvCxnSpPr>
            <p:cNvPr id="27" name="直接连接符 26"/>
            <p:cNvCxnSpPr>
              <a:stCxn id="26" idx="1"/>
              <a:endCxn id="11" idx="3"/>
            </p:cNvCxnSpPr>
            <p:nvPr/>
          </p:nvCxnSpPr>
          <p:spPr>
            <a:xfrm flipH="1">
              <a:off x="4594302" y="3558991"/>
              <a:ext cx="2169356" cy="1547206"/>
            </a:xfrm>
            <a:prstGeom prst="line">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211" name="组合 8210"/>
          <p:cNvGrpSpPr/>
          <p:nvPr/>
        </p:nvGrpSpPr>
        <p:grpSpPr>
          <a:xfrm>
            <a:off x="4594302" y="4410622"/>
            <a:ext cx="4279044" cy="1791260"/>
            <a:chOff x="4594302" y="4410622"/>
            <a:chExt cx="4279044" cy="1791260"/>
          </a:xfrm>
        </p:grpSpPr>
        <p:sp>
          <p:nvSpPr>
            <p:cNvPr id="3" name="TextBox 2"/>
            <p:cNvSpPr txBox="1"/>
            <p:nvPr/>
          </p:nvSpPr>
          <p:spPr>
            <a:xfrm>
              <a:off x="4594302" y="5392204"/>
              <a:ext cx="413896" cy="400110"/>
            </a:xfrm>
            <a:prstGeom prst="rect">
              <a:avLst/>
            </a:prstGeom>
            <a:noFill/>
            <a:effectLst>
              <a:outerShdw blurRad="50800" dist="38100" dir="2700000" algn="tl" rotWithShape="0">
                <a:prstClr val="black">
                  <a:alpha val="40000"/>
                </a:prstClr>
              </a:outerShdw>
            </a:effectLst>
          </p:spPr>
          <p:txBody>
            <a:bodyPr wrap="none" rtlCol="0">
              <a:spAutoFit/>
            </a:bodyPr>
            <a:lstStyle/>
            <a:p>
              <a:pPr>
                <a:buNone/>
              </a:pPr>
              <a:r>
                <a:rPr lang="zh-CN" altLang="en-US" sz="2000" dirty="0">
                  <a:solidFill>
                    <a:srgbClr val="FF0000"/>
                  </a:solidFill>
                  <a:latin typeface="+mj-ea"/>
                  <a:ea typeface="+mj-ea"/>
                  <a:sym typeface="Wingdings"/>
                </a:rPr>
                <a:t></a:t>
              </a:r>
              <a:endParaRPr lang="zh-CN" altLang="en-US" sz="2000" dirty="0">
                <a:solidFill>
                  <a:srgbClr val="FF0000"/>
                </a:solidFill>
                <a:latin typeface="+mj-ea"/>
                <a:ea typeface="+mj-ea"/>
              </a:endParaRPr>
            </a:p>
          </p:txBody>
        </p:sp>
        <p:sp>
          <p:nvSpPr>
            <p:cNvPr id="29" name="TextBox 28"/>
            <p:cNvSpPr txBox="1"/>
            <p:nvPr/>
          </p:nvSpPr>
          <p:spPr>
            <a:xfrm>
              <a:off x="6763658" y="4410622"/>
              <a:ext cx="2109688" cy="1791260"/>
            </a:xfrm>
            <a:prstGeom prst="rect">
              <a:avLst/>
            </a:prstGeom>
            <a:solidFill>
              <a:schemeClr val="bg1">
                <a:lumMod val="20000"/>
                <a:lumOff val="80000"/>
              </a:schemeClr>
            </a:solidFill>
            <a:ln>
              <a:solidFill>
                <a:srgbClr val="9999FF"/>
              </a:solidFill>
            </a:ln>
          </p:spPr>
          <p:txBody>
            <a:bodyPr wrap="square" rtlCol="0">
              <a:spAutoFit/>
            </a:bodyPr>
            <a:lstStyle/>
            <a:p>
              <a:pPr>
                <a:buNone/>
              </a:pPr>
              <a:r>
                <a:rPr lang="zh-CN" altLang="en-US" sz="1200" dirty="0">
                  <a:latin typeface="+mj-ea"/>
                  <a:ea typeface="+mj-ea"/>
                </a:rPr>
                <a:t>测试逻辑实现：</a:t>
              </a:r>
              <a:endParaRPr lang="en-US" altLang="zh-CN" sz="1200" dirty="0">
                <a:latin typeface="+mj-ea"/>
                <a:ea typeface="+mj-ea"/>
              </a:endParaRPr>
            </a:p>
            <a:p>
              <a:pPr>
                <a:buNone/>
              </a:pPr>
              <a:r>
                <a:rPr lang="zh-CN" altLang="en-US" sz="1200" dirty="0">
                  <a:latin typeface="+mj-ea"/>
                  <a:ea typeface="+mj-ea"/>
                </a:rPr>
                <a:t>生成的每个单元测试都有空的变量和占位符 </a:t>
              </a:r>
              <a:r>
                <a:rPr lang="en-US" altLang="zh-CN" sz="1200" dirty="0">
                  <a:latin typeface="+mj-ea"/>
                  <a:ea typeface="+mj-ea"/>
                </a:rPr>
                <a:t>Assert </a:t>
              </a:r>
              <a:r>
                <a:rPr lang="zh-CN" altLang="en-US" sz="1200" dirty="0">
                  <a:latin typeface="+mj-ea"/>
                  <a:ea typeface="+mj-ea"/>
                </a:rPr>
                <a:t>语句。默认的占位符 </a:t>
              </a:r>
              <a:r>
                <a:rPr lang="en-US" altLang="zh-CN" sz="1200" dirty="0">
                  <a:latin typeface="+mj-ea"/>
                  <a:ea typeface="+mj-ea"/>
                </a:rPr>
                <a:t>Assert </a:t>
              </a:r>
              <a:r>
                <a:rPr lang="zh-CN" altLang="en-US" sz="1200" dirty="0">
                  <a:latin typeface="+mj-ea"/>
                  <a:ea typeface="+mj-ea"/>
                </a:rPr>
                <a:t>语句通常是 </a:t>
              </a:r>
              <a:r>
                <a:rPr lang="en-US" altLang="zh-CN" sz="1200" dirty="0" err="1">
                  <a:latin typeface="+mj-ea"/>
                  <a:ea typeface="+mj-ea"/>
                </a:rPr>
                <a:t>Assert.Inconclusive</a:t>
              </a:r>
              <a:r>
                <a:rPr lang="en-US" altLang="zh-CN" sz="1200" dirty="0">
                  <a:latin typeface="+mj-ea"/>
                  <a:ea typeface="+mj-ea"/>
                </a:rPr>
                <a:t> </a:t>
              </a:r>
              <a:r>
                <a:rPr lang="zh-CN" altLang="en-US" sz="1200" dirty="0">
                  <a:latin typeface="+mj-ea"/>
                  <a:ea typeface="+mj-ea"/>
                </a:rPr>
                <a:t>语句。若要使测试有意义，必须初始化变量，并将占位符替换为适当的 </a:t>
              </a:r>
              <a:r>
                <a:rPr lang="en-US" altLang="zh-CN" sz="1200" dirty="0">
                  <a:latin typeface="+mj-ea"/>
                  <a:ea typeface="+mj-ea"/>
                </a:rPr>
                <a:t>Assert </a:t>
              </a:r>
              <a:r>
                <a:rPr lang="zh-CN" altLang="en-US" sz="1200" dirty="0">
                  <a:latin typeface="+mj-ea"/>
                  <a:ea typeface="+mj-ea"/>
                </a:rPr>
                <a:t>语句。</a:t>
              </a:r>
            </a:p>
          </p:txBody>
        </p:sp>
        <p:cxnSp>
          <p:nvCxnSpPr>
            <p:cNvPr id="30" name="直接连接符 29"/>
            <p:cNvCxnSpPr>
              <a:stCxn id="29" idx="1"/>
              <a:endCxn id="3" idx="3"/>
            </p:cNvCxnSpPr>
            <p:nvPr/>
          </p:nvCxnSpPr>
          <p:spPr>
            <a:xfrm flipH="1">
              <a:off x="5008198" y="5306252"/>
              <a:ext cx="1755460" cy="286007"/>
            </a:xfrm>
            <a:prstGeom prst="line">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003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6"/>
                                        </p:tgtEl>
                                        <p:attrNameLst>
                                          <p:attrName>style.visibility</p:attrName>
                                        </p:attrNameLst>
                                      </p:cBhvr>
                                      <p:to>
                                        <p:strVal val="visible"/>
                                      </p:to>
                                    </p:set>
                                    <p:anim calcmode="lin" valueType="num">
                                      <p:cBhvr additive="base">
                                        <p:cTn id="7" dur="500" fill="hold"/>
                                        <p:tgtEl>
                                          <p:spTgt spid="8206"/>
                                        </p:tgtEl>
                                        <p:attrNameLst>
                                          <p:attrName>ppt_x</p:attrName>
                                        </p:attrNameLst>
                                      </p:cBhvr>
                                      <p:tavLst>
                                        <p:tav tm="0">
                                          <p:val>
                                            <p:strVal val="#ppt_x"/>
                                          </p:val>
                                        </p:tav>
                                        <p:tav tm="100000">
                                          <p:val>
                                            <p:strVal val="#ppt_x"/>
                                          </p:val>
                                        </p:tav>
                                      </p:tavLst>
                                    </p:anim>
                                    <p:anim calcmode="lin" valueType="num">
                                      <p:cBhvr additive="base">
                                        <p:cTn id="8" dur="500" fill="hold"/>
                                        <p:tgtEl>
                                          <p:spTgt spid="82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07"/>
                                        </p:tgtEl>
                                        <p:attrNameLst>
                                          <p:attrName>style.visibility</p:attrName>
                                        </p:attrNameLst>
                                      </p:cBhvr>
                                      <p:to>
                                        <p:strVal val="visible"/>
                                      </p:to>
                                    </p:set>
                                    <p:anim calcmode="lin" valueType="num">
                                      <p:cBhvr additive="base">
                                        <p:cTn id="13" dur="500" fill="hold"/>
                                        <p:tgtEl>
                                          <p:spTgt spid="8207"/>
                                        </p:tgtEl>
                                        <p:attrNameLst>
                                          <p:attrName>ppt_x</p:attrName>
                                        </p:attrNameLst>
                                      </p:cBhvr>
                                      <p:tavLst>
                                        <p:tav tm="0">
                                          <p:val>
                                            <p:strVal val="#ppt_x"/>
                                          </p:val>
                                        </p:tav>
                                        <p:tav tm="100000">
                                          <p:val>
                                            <p:strVal val="#ppt_x"/>
                                          </p:val>
                                        </p:tav>
                                      </p:tavLst>
                                    </p:anim>
                                    <p:anim calcmode="lin" valueType="num">
                                      <p:cBhvr additive="base">
                                        <p:cTn id="14" dur="500" fill="hold"/>
                                        <p:tgtEl>
                                          <p:spTgt spid="820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08"/>
                                        </p:tgtEl>
                                        <p:attrNameLst>
                                          <p:attrName>style.visibility</p:attrName>
                                        </p:attrNameLst>
                                      </p:cBhvr>
                                      <p:to>
                                        <p:strVal val="visible"/>
                                      </p:to>
                                    </p:set>
                                    <p:anim calcmode="lin" valueType="num">
                                      <p:cBhvr additive="base">
                                        <p:cTn id="19" dur="500" fill="hold"/>
                                        <p:tgtEl>
                                          <p:spTgt spid="8208"/>
                                        </p:tgtEl>
                                        <p:attrNameLst>
                                          <p:attrName>ppt_x</p:attrName>
                                        </p:attrNameLst>
                                      </p:cBhvr>
                                      <p:tavLst>
                                        <p:tav tm="0">
                                          <p:val>
                                            <p:strVal val="#ppt_x"/>
                                          </p:val>
                                        </p:tav>
                                        <p:tav tm="100000">
                                          <p:val>
                                            <p:strVal val="#ppt_x"/>
                                          </p:val>
                                        </p:tav>
                                      </p:tavLst>
                                    </p:anim>
                                    <p:anim calcmode="lin" valueType="num">
                                      <p:cBhvr additive="base">
                                        <p:cTn id="20" dur="500" fill="hold"/>
                                        <p:tgtEl>
                                          <p:spTgt spid="820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09"/>
                                        </p:tgtEl>
                                        <p:attrNameLst>
                                          <p:attrName>style.visibility</p:attrName>
                                        </p:attrNameLst>
                                      </p:cBhvr>
                                      <p:to>
                                        <p:strVal val="visible"/>
                                      </p:to>
                                    </p:set>
                                    <p:anim calcmode="lin" valueType="num">
                                      <p:cBhvr additive="base">
                                        <p:cTn id="25" dur="500" fill="hold"/>
                                        <p:tgtEl>
                                          <p:spTgt spid="8209"/>
                                        </p:tgtEl>
                                        <p:attrNameLst>
                                          <p:attrName>ppt_x</p:attrName>
                                        </p:attrNameLst>
                                      </p:cBhvr>
                                      <p:tavLst>
                                        <p:tav tm="0">
                                          <p:val>
                                            <p:strVal val="#ppt_x"/>
                                          </p:val>
                                        </p:tav>
                                        <p:tav tm="100000">
                                          <p:val>
                                            <p:strVal val="#ppt_x"/>
                                          </p:val>
                                        </p:tav>
                                      </p:tavLst>
                                    </p:anim>
                                    <p:anim calcmode="lin" valueType="num">
                                      <p:cBhvr additive="base">
                                        <p:cTn id="26" dur="500" fill="hold"/>
                                        <p:tgtEl>
                                          <p:spTgt spid="820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210"/>
                                        </p:tgtEl>
                                        <p:attrNameLst>
                                          <p:attrName>style.visibility</p:attrName>
                                        </p:attrNameLst>
                                      </p:cBhvr>
                                      <p:to>
                                        <p:strVal val="visible"/>
                                      </p:to>
                                    </p:set>
                                    <p:anim calcmode="lin" valueType="num">
                                      <p:cBhvr additive="base">
                                        <p:cTn id="31" dur="500" fill="hold"/>
                                        <p:tgtEl>
                                          <p:spTgt spid="8210"/>
                                        </p:tgtEl>
                                        <p:attrNameLst>
                                          <p:attrName>ppt_x</p:attrName>
                                        </p:attrNameLst>
                                      </p:cBhvr>
                                      <p:tavLst>
                                        <p:tav tm="0">
                                          <p:val>
                                            <p:strVal val="#ppt_x"/>
                                          </p:val>
                                        </p:tav>
                                        <p:tav tm="100000">
                                          <p:val>
                                            <p:strVal val="#ppt_x"/>
                                          </p:val>
                                        </p:tav>
                                      </p:tavLst>
                                    </p:anim>
                                    <p:anim calcmode="lin" valueType="num">
                                      <p:cBhvr additive="base">
                                        <p:cTn id="32" dur="500" fill="hold"/>
                                        <p:tgtEl>
                                          <p:spTgt spid="82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11"/>
                                        </p:tgtEl>
                                        <p:attrNameLst>
                                          <p:attrName>style.visibility</p:attrName>
                                        </p:attrNameLst>
                                      </p:cBhvr>
                                      <p:to>
                                        <p:strVal val="visible"/>
                                      </p:to>
                                    </p:set>
                                    <p:anim calcmode="lin" valueType="num">
                                      <p:cBhvr additive="base">
                                        <p:cTn id="37" dur="500" fill="hold"/>
                                        <p:tgtEl>
                                          <p:spTgt spid="8211"/>
                                        </p:tgtEl>
                                        <p:attrNameLst>
                                          <p:attrName>ppt_x</p:attrName>
                                        </p:attrNameLst>
                                      </p:cBhvr>
                                      <p:tavLst>
                                        <p:tav tm="0">
                                          <p:val>
                                            <p:strVal val="#ppt_x"/>
                                          </p:val>
                                        </p:tav>
                                        <p:tav tm="100000">
                                          <p:val>
                                            <p:strVal val="#ppt_x"/>
                                          </p:val>
                                        </p:tav>
                                      </p:tavLst>
                                    </p:anim>
                                    <p:anim calcmode="lin" valueType="num">
                                      <p:cBhvr additive="base">
                                        <p:cTn id="38" dur="500" fill="hold"/>
                                        <p:tgtEl>
                                          <p:spTgt spid="82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4.7.1.3. VS 2015</a:t>
            </a:r>
            <a:r>
              <a:rPr lang="zh-CN" altLang="en-US" dirty="0"/>
              <a:t>下开始单元测试（续）</a:t>
            </a:r>
          </a:p>
        </p:txBody>
      </p:sp>
      <p:graphicFrame>
        <p:nvGraphicFramePr>
          <p:cNvPr id="4" name="表格 3"/>
          <p:cNvGraphicFramePr>
            <a:graphicFrameLocks noGrp="1"/>
          </p:cNvGraphicFramePr>
          <p:nvPr>
            <p:extLst>
              <p:ext uri="{D42A27DB-BD31-4B8C-83A1-F6EECF244321}">
                <p14:modId xmlns:p14="http://schemas.microsoft.com/office/powerpoint/2010/main" val="1617151537"/>
              </p:ext>
            </p:extLst>
          </p:nvPr>
        </p:nvGraphicFramePr>
        <p:xfrm>
          <a:off x="417456" y="1170318"/>
          <a:ext cx="8429662" cy="370840"/>
        </p:xfrm>
        <a:graphic>
          <a:graphicData uri="http://schemas.openxmlformats.org/drawingml/2006/table">
            <a:tbl>
              <a:tblPr firstRow="1" bandRow="1">
                <a:tableStyleId>{5C22544A-7EE6-4342-B048-85BDC9FD1C3A}</a:tableStyleId>
              </a:tblPr>
              <a:tblGrid>
                <a:gridCol w="437567">
                  <a:extLst>
                    <a:ext uri="{9D8B030D-6E8A-4147-A177-3AD203B41FA5}">
                      <a16:colId xmlns:a16="http://schemas.microsoft.com/office/drawing/2014/main" val="20000"/>
                    </a:ext>
                  </a:extLst>
                </a:gridCol>
                <a:gridCol w="7992095">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3.</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添加测试逻辑执行测试结果</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794" t="19447" r="32921" b="33764"/>
          <a:stretch/>
        </p:blipFill>
        <p:spPr bwMode="auto">
          <a:xfrm>
            <a:off x="323642" y="1642437"/>
            <a:ext cx="8511404" cy="342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66" y="5062529"/>
            <a:ext cx="8466680" cy="155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540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ppt_x"/>
                                          </p:val>
                                        </p:tav>
                                        <p:tav tm="100000">
                                          <p:val>
                                            <p:strVal val="#ppt_x"/>
                                          </p:val>
                                        </p:tav>
                                      </p:tavLst>
                                    </p:anim>
                                    <p:anim calcmode="lin" valueType="num">
                                      <p:cBhvr additive="base">
                                        <p:cTn id="8"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204077191"/>
              </p:ext>
            </p:extLst>
          </p:nvPr>
        </p:nvGraphicFramePr>
        <p:xfrm>
          <a:off x="327544" y="1519171"/>
          <a:ext cx="8570795" cy="1188403"/>
        </p:xfrm>
        <a:graphic>
          <a:graphicData uri="http://schemas.openxmlformats.org/drawingml/2006/table">
            <a:tbl>
              <a:tblPr firstRow="1" bandRow="1">
                <a:tableStyleId>{91EBBBCC-DAD2-459C-BE2E-F6DE35CF9A28}</a:tableStyleId>
              </a:tblPr>
              <a:tblGrid>
                <a:gridCol w="895614">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1698172">
                  <a:extLst>
                    <a:ext uri="{9D8B030D-6E8A-4147-A177-3AD203B41FA5}">
                      <a16:colId xmlns:a16="http://schemas.microsoft.com/office/drawing/2014/main" val="20002"/>
                    </a:ext>
                  </a:extLst>
                </a:gridCol>
                <a:gridCol w="2319409">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789678">
                <a:tc>
                  <a:txBody>
                    <a:bodyPr/>
                    <a:lstStyle/>
                    <a:p>
                      <a:pPr algn="r"/>
                      <a:r>
                        <a:rPr lang="en-US" altLang="zh-CN" sz="1400" dirty="0">
                          <a:solidFill>
                            <a:schemeClr val="bg1">
                              <a:lumMod val="50000"/>
                            </a:schemeClr>
                          </a:solidFill>
                          <a:effectLst/>
                          <a:latin typeface="+mj-ea"/>
                          <a:ea typeface="+mj-ea"/>
                        </a:rPr>
                        <a:t>7.</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请根据课堂至目前的的教学内容及样例，编写类 </a:t>
                      </a:r>
                      <a:r>
                        <a:rPr lang="en-US" altLang="zh-CN" sz="1400" dirty="0">
                          <a:solidFill>
                            <a:schemeClr val="bg1">
                              <a:lumMod val="50000"/>
                            </a:schemeClr>
                          </a:solidFill>
                          <a:effectLst/>
                          <a:latin typeface="+mj-ea"/>
                          <a:ea typeface="+mj-ea"/>
                        </a:rPr>
                        <a:t>Department</a:t>
                      </a:r>
                      <a:r>
                        <a:rPr lang="zh-CN" altLang="en-US" sz="1400" dirty="0">
                          <a:solidFill>
                            <a:schemeClr val="bg1">
                              <a:lumMod val="50000"/>
                            </a:schemeClr>
                          </a:solidFill>
                          <a:effectLst/>
                          <a:latin typeface="+mj-ea"/>
                          <a:ea typeface="+mj-ea"/>
                        </a:rPr>
                        <a:t>的单元测试。</a:t>
                      </a:r>
                    </a:p>
                  </a:txBody>
                  <a:tcPr/>
                </a:tc>
                <a:tc>
                  <a:txBody>
                    <a:bodyPr/>
                    <a:lstStyle/>
                    <a:p>
                      <a:r>
                        <a:rPr lang="zh-CN" altLang="en-US" sz="1400" dirty="0">
                          <a:solidFill>
                            <a:schemeClr val="bg1">
                              <a:lumMod val="50000"/>
                            </a:schemeClr>
                          </a:solidFill>
                          <a:effectLst/>
                          <a:latin typeface="+mj-ea"/>
                          <a:ea typeface="+mj-ea"/>
                        </a:rPr>
                        <a:t>课堂例子。</a:t>
                      </a:r>
                    </a:p>
                  </a:txBody>
                  <a:tcPr/>
                </a:tc>
                <a:tc>
                  <a:txBody>
                    <a:bodyPr/>
                    <a:lstStyle/>
                    <a:p>
                      <a:r>
                        <a:rPr lang="zh-CN" altLang="en-US" sz="1400" dirty="0">
                          <a:solidFill>
                            <a:schemeClr val="bg1">
                              <a:lumMod val="50000"/>
                            </a:schemeClr>
                          </a:solidFill>
                          <a:effectLst/>
                          <a:latin typeface="+mj-ea"/>
                          <a:ea typeface="+mj-ea"/>
                        </a:rPr>
                        <a:t>个人独立完成，现时</a:t>
                      </a:r>
                      <a:r>
                        <a:rPr lang="en-US" altLang="zh-CN" sz="1400" dirty="0">
                          <a:solidFill>
                            <a:schemeClr val="bg1">
                              <a:lumMod val="50000"/>
                            </a:schemeClr>
                          </a:solidFill>
                          <a:effectLst/>
                          <a:latin typeface="+mj-ea"/>
                          <a:ea typeface="+mj-ea"/>
                        </a:rPr>
                        <a:t>30</a:t>
                      </a:r>
                      <a:r>
                        <a:rPr lang="zh-CN" altLang="en-US" sz="1400" dirty="0">
                          <a:solidFill>
                            <a:schemeClr val="bg1">
                              <a:lumMod val="50000"/>
                            </a:schemeClr>
                          </a:solidFill>
                          <a:effectLst/>
                          <a:latin typeface="+mj-ea"/>
                          <a:ea typeface="+mj-ea"/>
                        </a:rPr>
                        <a:t>分钟。</a:t>
                      </a:r>
                    </a:p>
                  </a:txBody>
                  <a:tcPr/>
                </a:tc>
                <a:extLst>
                  <a:ext uri="{0D108BD9-81ED-4DB2-BD59-A6C34878D82A}">
                    <a16:rowId xmlns:a16="http://schemas.microsoft.com/office/drawing/2014/main" val="10001"/>
                  </a:ext>
                </a:extLst>
              </a:tr>
            </a:tbl>
          </a:graphicData>
        </a:graphic>
      </p:graphicFrame>
      <p:sp>
        <p:nvSpPr>
          <p:cNvPr id="4" name="Rectangle 12"/>
          <p:cNvSpPr txBox="1">
            <a:spLocks noChangeArrowheads="1"/>
          </p:cNvSpPr>
          <p:nvPr/>
        </p:nvSpPr>
        <p:spPr bwMode="auto">
          <a:xfrm>
            <a:off x="200025" y="384588"/>
            <a:ext cx="63246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课程作业指南</a:t>
            </a:r>
          </a:p>
        </p:txBody>
      </p:sp>
    </p:spTree>
    <p:extLst>
      <p:ext uri="{BB962C8B-B14F-4D97-AF65-F5344CB8AC3E}">
        <p14:creationId xmlns:p14="http://schemas.microsoft.com/office/powerpoint/2010/main" val="72521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4.7.2. </a:t>
            </a:r>
            <a:r>
              <a:rPr lang="zh-CN" altLang="en-US" dirty="0"/>
              <a:t>测试驱动开发（</a:t>
            </a:r>
            <a:r>
              <a:rPr lang="en-US" altLang="zh-CN" dirty="0"/>
              <a:t>TDD</a:t>
            </a:r>
            <a:r>
              <a:rPr lang="zh-CN" altLang="en-US" dirty="0"/>
              <a:t>）的一般概念</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69513"/>
            <a:ext cx="8686800"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66386"/>
            <a:ext cx="9357197" cy="496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69406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26547" y="1119502"/>
            <a:ext cx="8664364" cy="5474523"/>
          </a:xfrm>
          <a:prstGeom prst="roundRect">
            <a:avLst>
              <a:gd name="adj" fmla="val 2769"/>
            </a:avLst>
          </a:prstGeom>
          <a:solidFill>
            <a:schemeClr val="tx1"/>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当你在寻找问题定义的道路上疲倦地游荡时，不要忘记随时都回头看看，看看你是否已经迷路了？</a:t>
            </a:r>
          </a:p>
        </p:txBody>
      </p:sp>
      <p:sp>
        <p:nvSpPr>
          <p:cNvPr id="2" name="标题 1"/>
          <p:cNvSpPr>
            <a:spLocks noGrp="1"/>
          </p:cNvSpPr>
          <p:nvPr>
            <p:ph type="title"/>
          </p:nvPr>
        </p:nvSpPr>
        <p:spPr/>
        <p:txBody>
          <a:bodyPr/>
          <a:lstStyle/>
          <a:p>
            <a:r>
              <a:rPr lang="en-US" altLang="zh-CN" dirty="0"/>
              <a:t>4.7.2.1. TDD VS </a:t>
            </a:r>
            <a:r>
              <a:rPr lang="zh-CN" altLang="en-US" dirty="0"/>
              <a:t>传统编程方式</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584" y="1119502"/>
            <a:ext cx="8326706" cy="565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33440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MVC </a:t>
            </a:r>
            <a:r>
              <a:rPr lang="zh-CN" altLang="en-US" dirty="0"/>
              <a:t>基本概念</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063" y="3894612"/>
            <a:ext cx="3092655" cy="2610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ext uri="{D42A27DB-BD31-4B8C-83A1-F6EECF244321}">
                <p14:modId xmlns:p14="http://schemas.microsoft.com/office/powerpoint/2010/main" val="4257336550"/>
              </p:ext>
            </p:extLst>
          </p:nvPr>
        </p:nvGraphicFramePr>
        <p:xfrm>
          <a:off x="363063" y="1238083"/>
          <a:ext cx="8449055" cy="2322007"/>
        </p:xfrm>
        <a:graphic>
          <a:graphicData uri="http://schemas.openxmlformats.org/drawingml/2006/table">
            <a:tbl>
              <a:tblPr firstRow="1" bandRow="1">
                <a:effectLst/>
                <a:tableStyleId>{5C22544A-7EE6-4342-B048-85BDC9FD1C3A}</a:tableStyleId>
              </a:tblPr>
              <a:tblGrid>
                <a:gridCol w="694944">
                  <a:extLst>
                    <a:ext uri="{9D8B030D-6E8A-4147-A177-3AD203B41FA5}">
                      <a16:colId xmlns:a16="http://schemas.microsoft.com/office/drawing/2014/main" val="20000"/>
                    </a:ext>
                  </a:extLst>
                </a:gridCol>
                <a:gridCol w="7754111">
                  <a:extLst>
                    <a:ext uri="{9D8B030D-6E8A-4147-A177-3AD203B41FA5}">
                      <a16:colId xmlns:a16="http://schemas.microsoft.com/office/drawing/2014/main" val="20001"/>
                    </a:ext>
                  </a:extLst>
                </a:gridCol>
              </a:tblGrid>
              <a:tr h="401767">
                <a:tc>
                  <a:txBody>
                    <a:bodyPr/>
                    <a:lstStyle/>
                    <a:p>
                      <a:pPr algn="r"/>
                      <a:endParaRPr lang="zh-CN" altLang="en-US" sz="1600" b="1" dirty="0">
                        <a:solidFill>
                          <a:schemeClr val="bg1">
                            <a:lumMod val="75000"/>
                          </a:schemeClr>
                        </a:solidFill>
                        <a:latin typeface="+mj-ea"/>
                        <a:ea typeface="+mj-ea"/>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75000"/>
                            </a:schemeClr>
                          </a:solidFill>
                          <a:latin typeface="+mj-ea"/>
                          <a:ea typeface="+mj-ea"/>
                        </a:rPr>
                        <a:t>总体说明</a:t>
                      </a:r>
                    </a:p>
                  </a:txBody>
                  <a:tcPr>
                    <a:lnL w="12700" cmpd="sng">
                      <a:noFill/>
                    </a:lnL>
                    <a:lnR w="12700" cmpd="sng">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lnSpc>
                          <a:spcPct val="150000"/>
                        </a:lnSpc>
                      </a:pPr>
                      <a:r>
                        <a:rPr lang="zh-CN" altLang="en-US" sz="1600" b="0" dirty="0">
                          <a:solidFill>
                            <a:schemeClr val="bg1">
                              <a:lumMod val="50000"/>
                            </a:schemeClr>
                          </a:solidFill>
                          <a:latin typeface="+mj-ea"/>
                          <a:ea typeface="+mj-ea"/>
                        </a:rPr>
                        <a:t>定义：</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模型</a:t>
                      </a:r>
                      <a:r>
                        <a:rPr lang="en-US" altLang="zh-CN" sz="1600" b="0" dirty="0">
                          <a:solidFill>
                            <a:schemeClr val="bg1">
                              <a:lumMod val="50000"/>
                            </a:schemeClr>
                          </a:solidFill>
                          <a:latin typeface="+mj-ea"/>
                          <a:ea typeface="+mj-ea"/>
                        </a:rPr>
                        <a:t>-</a:t>
                      </a:r>
                      <a:r>
                        <a:rPr lang="zh-CN" altLang="en-US" sz="1600" b="0" dirty="0">
                          <a:solidFill>
                            <a:schemeClr val="bg1">
                              <a:lumMod val="50000"/>
                            </a:schemeClr>
                          </a:solidFill>
                          <a:latin typeface="+mj-ea"/>
                          <a:ea typeface="+mj-ea"/>
                        </a:rPr>
                        <a:t>视图</a:t>
                      </a:r>
                      <a:r>
                        <a:rPr lang="en-US" altLang="zh-CN" sz="1600" b="0" dirty="0">
                          <a:solidFill>
                            <a:schemeClr val="bg1">
                              <a:lumMod val="50000"/>
                            </a:schemeClr>
                          </a:solidFill>
                          <a:latin typeface="+mj-ea"/>
                          <a:ea typeface="+mj-ea"/>
                        </a:rPr>
                        <a:t>-</a:t>
                      </a:r>
                      <a:r>
                        <a:rPr lang="zh-CN" altLang="en-US" sz="1600" b="0" dirty="0">
                          <a:solidFill>
                            <a:schemeClr val="bg1">
                              <a:lumMod val="50000"/>
                            </a:schemeClr>
                          </a:solidFill>
                          <a:latin typeface="+mj-ea"/>
                          <a:ea typeface="+mj-ea"/>
                        </a:rPr>
                        <a:t>控制器 </a:t>
                      </a:r>
                      <a:r>
                        <a:rPr lang="en-US" altLang="zh-CN" sz="1600" b="0" dirty="0">
                          <a:solidFill>
                            <a:schemeClr val="bg1">
                              <a:lumMod val="50000"/>
                            </a:schemeClr>
                          </a:solidFill>
                          <a:latin typeface="+mj-ea"/>
                          <a:ea typeface="+mj-ea"/>
                        </a:rPr>
                        <a:t>(MVC) </a:t>
                      </a:r>
                      <a:r>
                        <a:rPr lang="zh-CN" altLang="en-US" sz="1600" b="0" dirty="0">
                          <a:solidFill>
                            <a:schemeClr val="bg1">
                              <a:lumMod val="50000"/>
                            </a:schemeClr>
                          </a:solidFill>
                          <a:latin typeface="+mj-ea"/>
                          <a:ea typeface="+mj-ea"/>
                        </a:rPr>
                        <a:t>体系结构模式将应用程序分成三个主要组件：模型、视图和控制器。</a:t>
                      </a:r>
                      <a:r>
                        <a:rPr lang="en-US" altLang="zh-CN" sz="1600" b="0" dirty="0">
                          <a:solidFill>
                            <a:schemeClr val="bg1">
                              <a:lumMod val="50000"/>
                            </a:schemeClr>
                          </a:solidFill>
                          <a:latin typeface="+mj-ea"/>
                          <a:ea typeface="+mj-ea"/>
                        </a:rPr>
                        <a:t>ASP.NET MVC </a:t>
                      </a:r>
                      <a:r>
                        <a:rPr lang="zh-CN" altLang="en-US" sz="1600" b="0" dirty="0">
                          <a:solidFill>
                            <a:schemeClr val="bg1">
                              <a:lumMod val="50000"/>
                            </a:schemeClr>
                          </a:solidFill>
                          <a:latin typeface="+mj-ea"/>
                          <a:ea typeface="+mj-ea"/>
                        </a:rPr>
                        <a:t>框架提供用于创建 </a:t>
                      </a:r>
                      <a:r>
                        <a:rPr lang="en-US" altLang="zh-CN" sz="1600" b="0" dirty="0">
                          <a:solidFill>
                            <a:schemeClr val="bg1">
                              <a:lumMod val="50000"/>
                            </a:schemeClr>
                          </a:solidFill>
                          <a:latin typeface="+mj-ea"/>
                          <a:ea typeface="+mj-ea"/>
                        </a:rPr>
                        <a:t>Web </a:t>
                      </a:r>
                      <a:r>
                        <a:rPr lang="zh-CN" altLang="en-US" sz="1600" b="0" dirty="0">
                          <a:solidFill>
                            <a:schemeClr val="bg1">
                              <a:lumMod val="50000"/>
                            </a:schemeClr>
                          </a:solidFill>
                          <a:latin typeface="+mj-ea"/>
                          <a:ea typeface="+mj-ea"/>
                        </a:rPr>
                        <a:t>应用程序的 </a:t>
                      </a:r>
                      <a:r>
                        <a:rPr lang="en-US" altLang="zh-CN" sz="1600" b="0" dirty="0">
                          <a:solidFill>
                            <a:schemeClr val="bg1">
                              <a:lumMod val="50000"/>
                            </a:schemeClr>
                          </a:solidFill>
                          <a:latin typeface="+mj-ea"/>
                          <a:ea typeface="+mj-ea"/>
                        </a:rPr>
                        <a:t>ASP.NET Web </a:t>
                      </a:r>
                      <a:r>
                        <a:rPr lang="zh-CN" altLang="en-US" sz="1600" b="0" dirty="0">
                          <a:solidFill>
                            <a:schemeClr val="bg1">
                              <a:lumMod val="50000"/>
                            </a:schemeClr>
                          </a:solidFill>
                          <a:latin typeface="+mj-ea"/>
                          <a:ea typeface="+mj-ea"/>
                        </a:rPr>
                        <a:t>窗体模式的替代模式。</a:t>
                      </a:r>
                      <a:r>
                        <a:rPr lang="en-US" altLang="zh-CN" sz="1600" b="0" dirty="0">
                          <a:solidFill>
                            <a:schemeClr val="bg1">
                              <a:lumMod val="50000"/>
                            </a:schemeClr>
                          </a:solidFill>
                          <a:latin typeface="+mj-ea"/>
                          <a:ea typeface="+mj-ea"/>
                        </a:rPr>
                        <a:t>ASP.NET MVC </a:t>
                      </a:r>
                      <a:r>
                        <a:rPr lang="zh-CN" altLang="en-US" sz="1600" b="0" dirty="0">
                          <a:solidFill>
                            <a:schemeClr val="bg1">
                              <a:lumMod val="50000"/>
                            </a:schemeClr>
                          </a:solidFill>
                          <a:latin typeface="+mj-ea"/>
                          <a:ea typeface="+mj-ea"/>
                        </a:rPr>
                        <a:t>框架是一个可测试性非常高的轻型演示框架，（与基于 </a:t>
                      </a:r>
                      <a:r>
                        <a:rPr lang="en-US" altLang="zh-CN" sz="1600" b="0" dirty="0">
                          <a:solidFill>
                            <a:schemeClr val="bg1">
                              <a:lumMod val="50000"/>
                            </a:schemeClr>
                          </a:solidFill>
                          <a:latin typeface="+mj-ea"/>
                          <a:ea typeface="+mj-ea"/>
                        </a:rPr>
                        <a:t>Web </a:t>
                      </a:r>
                      <a:r>
                        <a:rPr lang="zh-CN" altLang="en-US" sz="1600" b="0" dirty="0">
                          <a:solidFill>
                            <a:schemeClr val="bg1">
                              <a:lumMod val="50000"/>
                            </a:schemeClr>
                          </a:solidFill>
                          <a:latin typeface="+mj-ea"/>
                          <a:ea typeface="+mj-ea"/>
                        </a:rPr>
                        <a:t>窗体的应用程序一样）它集成了现有的 </a:t>
                      </a:r>
                      <a:r>
                        <a:rPr lang="en-US" altLang="zh-CN" sz="1600" b="0" dirty="0">
                          <a:solidFill>
                            <a:schemeClr val="bg1">
                              <a:lumMod val="50000"/>
                            </a:schemeClr>
                          </a:solidFill>
                          <a:latin typeface="+mj-ea"/>
                          <a:ea typeface="+mj-ea"/>
                        </a:rPr>
                        <a:t>ASP.NET </a:t>
                      </a:r>
                      <a:r>
                        <a:rPr lang="zh-CN" altLang="en-US" sz="1600" b="0" dirty="0">
                          <a:solidFill>
                            <a:schemeClr val="bg1">
                              <a:lumMod val="50000"/>
                            </a:schemeClr>
                          </a:solidFill>
                          <a:latin typeface="+mj-ea"/>
                          <a:ea typeface="+mj-ea"/>
                        </a:rPr>
                        <a:t>功能，如母版页和基于成员资格的身份验证。</a:t>
                      </a:r>
                      <a:r>
                        <a:rPr lang="en-US" altLang="zh-CN" sz="1600" b="0" dirty="0">
                          <a:solidFill>
                            <a:schemeClr val="bg1">
                              <a:lumMod val="50000"/>
                            </a:schemeClr>
                          </a:solidFill>
                          <a:latin typeface="+mj-ea"/>
                          <a:ea typeface="+mj-ea"/>
                        </a:rPr>
                        <a:t>MVC </a:t>
                      </a:r>
                      <a:r>
                        <a:rPr lang="zh-CN" altLang="en-US" sz="1600" b="0" dirty="0">
                          <a:solidFill>
                            <a:schemeClr val="bg1">
                              <a:lumMod val="50000"/>
                            </a:schemeClr>
                          </a:solidFill>
                          <a:latin typeface="+mj-ea"/>
                          <a:ea typeface="+mj-ea"/>
                        </a:rPr>
                        <a:t>框架在 </a:t>
                      </a:r>
                      <a:r>
                        <a:rPr lang="en-US" altLang="zh-CN" sz="1600" b="0" dirty="0" err="1">
                          <a:solidFill>
                            <a:schemeClr val="bg1">
                              <a:lumMod val="50000"/>
                            </a:schemeClr>
                          </a:solidFill>
                          <a:latin typeface="+mj-ea"/>
                          <a:ea typeface="+mj-ea"/>
                        </a:rPr>
                        <a:t>System.Web.Mvc</a:t>
                      </a:r>
                      <a:r>
                        <a:rPr lang="en-US" altLang="zh-CN" sz="1600" b="0" dirty="0">
                          <a:solidFill>
                            <a:schemeClr val="bg1">
                              <a:lumMod val="50000"/>
                            </a:schemeClr>
                          </a:solidFill>
                          <a:latin typeface="+mj-ea"/>
                          <a:ea typeface="+mj-ea"/>
                        </a:rPr>
                        <a:t> </a:t>
                      </a:r>
                      <a:r>
                        <a:rPr lang="zh-CN" altLang="en-US" sz="1600" b="0" dirty="0">
                          <a:solidFill>
                            <a:schemeClr val="bg1">
                              <a:lumMod val="50000"/>
                            </a:schemeClr>
                          </a:solidFill>
                          <a:latin typeface="+mj-ea"/>
                          <a:ea typeface="+mj-ea"/>
                        </a:rPr>
                        <a:t>程序集中定义。</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7605" y="3894612"/>
            <a:ext cx="4774965" cy="2610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07350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4.7.2.2. TDD VS </a:t>
            </a:r>
            <a:r>
              <a:rPr lang="zh-CN" altLang="en-US" dirty="0"/>
              <a:t>传统编程方式时间资源耗费参考</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628" y="1038081"/>
            <a:ext cx="5324475" cy="566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61082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4.7.2.3. TDD </a:t>
            </a:r>
            <a:r>
              <a:rPr lang="zh-CN" altLang="en-US" dirty="0"/>
              <a:t>活动总结</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891" y="1896669"/>
            <a:ext cx="7017369" cy="372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762916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4.7.3.  </a:t>
            </a:r>
            <a:r>
              <a:rPr lang="zh-CN" altLang="en-US" dirty="0"/>
              <a:t>在 </a:t>
            </a:r>
            <a:r>
              <a:rPr lang="en-US" altLang="zh-CN" dirty="0" err="1"/>
              <a:t>ASP.Net</a:t>
            </a:r>
            <a:r>
              <a:rPr lang="en-US" altLang="zh-CN" dirty="0"/>
              <a:t> </a:t>
            </a:r>
            <a:r>
              <a:rPr lang="zh-CN" altLang="en-US" dirty="0"/>
              <a:t>中进行单元测试</a:t>
            </a:r>
          </a:p>
        </p:txBody>
      </p:sp>
      <p:graphicFrame>
        <p:nvGraphicFramePr>
          <p:cNvPr id="3" name="表格 2"/>
          <p:cNvGraphicFramePr>
            <a:graphicFrameLocks noGrp="1"/>
          </p:cNvGraphicFramePr>
          <p:nvPr>
            <p:extLst>
              <p:ext uri="{D42A27DB-BD31-4B8C-83A1-F6EECF244321}">
                <p14:modId xmlns:p14="http://schemas.microsoft.com/office/powerpoint/2010/main" val="239826182"/>
              </p:ext>
            </p:extLst>
          </p:nvPr>
        </p:nvGraphicFramePr>
        <p:xfrm>
          <a:off x="315562" y="1511216"/>
          <a:ext cx="8449055" cy="4846320"/>
        </p:xfrm>
        <a:graphic>
          <a:graphicData uri="http://schemas.openxmlformats.org/drawingml/2006/table">
            <a:tbl>
              <a:tblPr firstRow="1" bandRow="1">
                <a:effectLst/>
                <a:tableStyleId>{5C22544A-7EE6-4342-B048-85BDC9FD1C3A}</a:tableStyleId>
              </a:tblPr>
              <a:tblGrid>
                <a:gridCol w="420708">
                  <a:extLst>
                    <a:ext uri="{9D8B030D-6E8A-4147-A177-3AD203B41FA5}">
                      <a16:colId xmlns:a16="http://schemas.microsoft.com/office/drawing/2014/main" val="20000"/>
                    </a:ext>
                  </a:extLst>
                </a:gridCol>
                <a:gridCol w="8028347">
                  <a:extLst>
                    <a:ext uri="{9D8B030D-6E8A-4147-A177-3AD203B41FA5}">
                      <a16:colId xmlns:a16="http://schemas.microsoft.com/office/drawing/2014/main" val="20001"/>
                    </a:ext>
                  </a:extLst>
                </a:gridCol>
              </a:tblGrid>
              <a:tr h="401767">
                <a:tc>
                  <a:txBody>
                    <a:bodyPr/>
                    <a:lstStyle/>
                    <a:p>
                      <a:pPr algn="r">
                        <a:lnSpc>
                          <a:spcPct val="150000"/>
                        </a:lnSpc>
                      </a:pPr>
                      <a:r>
                        <a:rPr lang="en-US" altLang="zh-CN" sz="1200" b="0" dirty="0">
                          <a:solidFill>
                            <a:schemeClr val="bg1">
                              <a:lumMod val="50000"/>
                            </a:schemeClr>
                          </a:solidFill>
                          <a:latin typeface="+mj-ea"/>
                          <a:ea typeface="+mj-ea"/>
                        </a:rPr>
                        <a:t>1.</a:t>
                      </a:r>
                      <a:endParaRPr lang="zh-CN" altLang="en-US" sz="12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a:solidFill>
                            <a:schemeClr val="bg1">
                              <a:lumMod val="50000"/>
                            </a:schemeClr>
                          </a:solidFill>
                          <a:latin typeface="+mj-ea"/>
                          <a:ea typeface="+mj-ea"/>
                        </a:rPr>
                        <a:t>应用程序任务（输入逻辑、业务逻辑和 </a:t>
                      </a:r>
                      <a:r>
                        <a:rPr lang="en-US" altLang="zh-CN" sz="1200" b="1" dirty="0">
                          <a:solidFill>
                            <a:schemeClr val="bg1">
                              <a:lumMod val="50000"/>
                            </a:schemeClr>
                          </a:solidFill>
                          <a:latin typeface="+mj-ea"/>
                          <a:ea typeface="+mj-ea"/>
                        </a:rPr>
                        <a:t>UI </a:t>
                      </a:r>
                      <a:r>
                        <a:rPr lang="zh-CN" altLang="en-US" sz="1200" b="1" dirty="0">
                          <a:solidFill>
                            <a:schemeClr val="bg1">
                              <a:lumMod val="50000"/>
                            </a:schemeClr>
                          </a:solidFill>
                          <a:latin typeface="+mj-ea"/>
                          <a:ea typeface="+mj-ea"/>
                        </a:rPr>
                        <a:t>逻辑）的分离、可测试性和测试驱动的开发 </a:t>
                      </a:r>
                      <a:r>
                        <a:rPr lang="en-US" altLang="zh-CN" sz="1200" b="1" dirty="0">
                          <a:solidFill>
                            <a:schemeClr val="bg1">
                              <a:lumMod val="50000"/>
                            </a:schemeClr>
                          </a:solidFill>
                          <a:latin typeface="+mj-ea"/>
                          <a:ea typeface="+mj-ea"/>
                        </a:rPr>
                        <a:t>(TDD)</a:t>
                      </a:r>
                      <a:r>
                        <a:rPr lang="zh-CN" altLang="en-US" sz="1200" b="1" dirty="0">
                          <a:solidFill>
                            <a:schemeClr val="bg1">
                              <a:lumMod val="50000"/>
                            </a:schemeClr>
                          </a:solidFill>
                          <a:latin typeface="+mj-ea"/>
                          <a:ea typeface="+mj-ea"/>
                        </a:rPr>
                        <a:t>。</a:t>
                      </a:r>
                      <a:r>
                        <a:rPr lang="en-US" altLang="zh-CN" sz="1200" b="0" dirty="0">
                          <a:solidFill>
                            <a:srgbClr val="FF0000"/>
                          </a:solidFill>
                          <a:latin typeface="+mj-ea"/>
                          <a:ea typeface="+mj-ea"/>
                        </a:rPr>
                        <a:t>MVC </a:t>
                      </a:r>
                      <a:r>
                        <a:rPr lang="zh-CN" altLang="en-US" sz="1200" b="0" dirty="0">
                          <a:solidFill>
                            <a:srgbClr val="FF0000"/>
                          </a:solidFill>
                          <a:latin typeface="+mj-ea"/>
                          <a:ea typeface="+mj-ea"/>
                        </a:rPr>
                        <a:t>框架中的所有核心协定都基于接口并且可使用 </a:t>
                      </a:r>
                      <a:r>
                        <a:rPr lang="en-US" altLang="zh-CN" sz="1200" b="0" dirty="0">
                          <a:solidFill>
                            <a:srgbClr val="FF0000"/>
                          </a:solidFill>
                          <a:latin typeface="+mj-ea"/>
                          <a:ea typeface="+mj-ea"/>
                        </a:rPr>
                        <a:t>mock </a:t>
                      </a:r>
                      <a:r>
                        <a:rPr lang="zh-CN" altLang="en-US" sz="1200" b="0" dirty="0">
                          <a:solidFill>
                            <a:srgbClr val="FF0000"/>
                          </a:solidFill>
                          <a:latin typeface="+mj-ea"/>
                          <a:ea typeface="+mj-ea"/>
                        </a:rPr>
                        <a:t>对象进行测试，</a:t>
                      </a:r>
                      <a:r>
                        <a:rPr lang="en-US" altLang="zh-CN" sz="1200" b="0" dirty="0">
                          <a:solidFill>
                            <a:srgbClr val="FF0000"/>
                          </a:solidFill>
                          <a:latin typeface="+mj-ea"/>
                          <a:ea typeface="+mj-ea"/>
                        </a:rPr>
                        <a:t>mock </a:t>
                      </a:r>
                      <a:r>
                        <a:rPr lang="zh-CN" altLang="en-US" sz="1200" b="0" dirty="0">
                          <a:solidFill>
                            <a:srgbClr val="FF0000"/>
                          </a:solidFill>
                          <a:latin typeface="+mj-ea"/>
                          <a:ea typeface="+mj-ea"/>
                        </a:rPr>
                        <a:t>对象是模仿应用程序中实际对象的行为的模拟对象。您可以对应用程序进行单元测试，而不必在 </a:t>
                      </a:r>
                      <a:r>
                        <a:rPr lang="en-US" altLang="zh-CN" sz="1200" b="0" dirty="0">
                          <a:solidFill>
                            <a:srgbClr val="FF0000"/>
                          </a:solidFill>
                          <a:latin typeface="+mj-ea"/>
                          <a:ea typeface="+mj-ea"/>
                        </a:rPr>
                        <a:t>ASP.NET </a:t>
                      </a:r>
                      <a:r>
                        <a:rPr lang="zh-CN" altLang="en-US" sz="1200" b="0" dirty="0">
                          <a:solidFill>
                            <a:srgbClr val="FF0000"/>
                          </a:solidFill>
                          <a:latin typeface="+mj-ea"/>
                          <a:ea typeface="+mj-ea"/>
                        </a:rPr>
                        <a:t>进程中运行控制器，这使得单元测试既快速又灵活。您可以使用任何与 </a:t>
                      </a:r>
                      <a:r>
                        <a:rPr lang="en-US" altLang="zh-CN" sz="1200" b="0" dirty="0">
                          <a:solidFill>
                            <a:srgbClr val="FF0000"/>
                          </a:solidFill>
                          <a:latin typeface="+mj-ea"/>
                          <a:ea typeface="+mj-ea"/>
                        </a:rPr>
                        <a:t>.NET Framework </a:t>
                      </a:r>
                      <a:r>
                        <a:rPr lang="zh-CN" altLang="en-US" sz="1200" b="0" dirty="0">
                          <a:solidFill>
                            <a:srgbClr val="FF0000"/>
                          </a:solidFill>
                          <a:latin typeface="+mj-ea"/>
                          <a:ea typeface="+mj-ea"/>
                        </a:rPr>
                        <a:t>兼容的单元测试框架。</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lnSpc>
                          <a:spcPct val="150000"/>
                        </a:lnSpc>
                      </a:pPr>
                      <a:r>
                        <a:rPr lang="en-US" altLang="zh-CN" sz="1200" b="0" dirty="0">
                          <a:solidFill>
                            <a:schemeClr val="tx1">
                              <a:lumMod val="65000"/>
                            </a:schemeClr>
                          </a:solidFill>
                          <a:latin typeface="+mj-ea"/>
                          <a:ea typeface="+mj-ea"/>
                        </a:rPr>
                        <a:t>2.</a:t>
                      </a:r>
                      <a:endParaRPr lang="zh-CN" altLang="en-US" sz="1200" b="0" dirty="0">
                        <a:solidFill>
                          <a:schemeClr val="tx1">
                            <a:lumMod val="65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a:solidFill>
                            <a:schemeClr val="tx1">
                              <a:lumMod val="65000"/>
                            </a:schemeClr>
                          </a:solidFill>
                          <a:latin typeface="+mj-ea"/>
                          <a:ea typeface="+mj-ea"/>
                        </a:rPr>
                        <a:t>可扩展和可插入的框架。</a:t>
                      </a:r>
                      <a:r>
                        <a:rPr lang="zh-CN" altLang="en-US" sz="1200" b="0" dirty="0">
                          <a:solidFill>
                            <a:schemeClr val="tx1">
                              <a:lumMod val="65000"/>
                            </a:schemeClr>
                          </a:solidFill>
                          <a:latin typeface="+mj-ea"/>
                          <a:ea typeface="+mj-ea"/>
                        </a:rPr>
                        <a:t>设计 </a:t>
                      </a:r>
                      <a:r>
                        <a:rPr lang="en-US" altLang="zh-CN" sz="1200" b="0" dirty="0">
                          <a:solidFill>
                            <a:schemeClr val="tx1">
                              <a:lumMod val="65000"/>
                            </a:schemeClr>
                          </a:solidFill>
                          <a:latin typeface="+mj-ea"/>
                          <a:ea typeface="+mj-ea"/>
                        </a:rPr>
                        <a:t>ASP.NET MVC </a:t>
                      </a:r>
                      <a:r>
                        <a:rPr lang="zh-CN" altLang="en-US" sz="1200" b="0" dirty="0">
                          <a:solidFill>
                            <a:schemeClr val="tx1">
                              <a:lumMod val="65000"/>
                            </a:schemeClr>
                          </a:solidFill>
                          <a:latin typeface="+mj-ea"/>
                          <a:ea typeface="+mj-ea"/>
                        </a:rPr>
                        <a:t>框架的组件的目的是为了可以轻松地替换或自定义它们。您可以插入自己的视图引擎、</a:t>
                      </a:r>
                      <a:r>
                        <a:rPr lang="en-US" altLang="zh-CN" sz="1200" b="0" dirty="0">
                          <a:solidFill>
                            <a:schemeClr val="tx1">
                              <a:lumMod val="65000"/>
                            </a:schemeClr>
                          </a:solidFill>
                          <a:latin typeface="+mj-ea"/>
                          <a:ea typeface="+mj-ea"/>
                        </a:rPr>
                        <a:t>URL </a:t>
                      </a:r>
                      <a:r>
                        <a:rPr lang="zh-CN" altLang="en-US" sz="1200" b="0" dirty="0">
                          <a:solidFill>
                            <a:schemeClr val="tx1">
                              <a:lumMod val="65000"/>
                            </a:schemeClr>
                          </a:solidFill>
                          <a:latin typeface="+mj-ea"/>
                          <a:ea typeface="+mj-ea"/>
                        </a:rPr>
                        <a:t>路由策略、操作方法参数序列化以及其他组件。</a:t>
                      </a:r>
                      <a:r>
                        <a:rPr lang="en-US" altLang="zh-CN" sz="1200" b="0" dirty="0">
                          <a:solidFill>
                            <a:schemeClr val="tx1">
                              <a:lumMod val="65000"/>
                            </a:schemeClr>
                          </a:solidFill>
                          <a:latin typeface="+mj-ea"/>
                          <a:ea typeface="+mj-ea"/>
                        </a:rPr>
                        <a:t>ASP.NET MVC </a:t>
                      </a:r>
                      <a:r>
                        <a:rPr lang="zh-CN" altLang="en-US" sz="1200" b="0" dirty="0">
                          <a:solidFill>
                            <a:schemeClr val="tx1">
                              <a:lumMod val="65000"/>
                            </a:schemeClr>
                          </a:solidFill>
                          <a:latin typeface="+mj-ea"/>
                          <a:ea typeface="+mj-ea"/>
                        </a:rPr>
                        <a:t>框架还支持使用依赖项注入 </a:t>
                      </a:r>
                      <a:r>
                        <a:rPr lang="en-US" altLang="zh-CN" sz="1200" b="0" dirty="0">
                          <a:solidFill>
                            <a:schemeClr val="tx1">
                              <a:lumMod val="65000"/>
                            </a:schemeClr>
                          </a:solidFill>
                          <a:latin typeface="+mj-ea"/>
                          <a:ea typeface="+mj-ea"/>
                        </a:rPr>
                        <a:t>(DI) </a:t>
                      </a:r>
                      <a:r>
                        <a:rPr lang="zh-CN" altLang="en-US" sz="1200" b="0" dirty="0">
                          <a:solidFill>
                            <a:schemeClr val="tx1">
                              <a:lumMod val="65000"/>
                            </a:schemeClr>
                          </a:solidFill>
                          <a:latin typeface="+mj-ea"/>
                          <a:ea typeface="+mj-ea"/>
                        </a:rPr>
                        <a:t>和控制反转 </a:t>
                      </a:r>
                      <a:r>
                        <a:rPr lang="en-US" altLang="zh-CN" sz="1200" b="0" dirty="0">
                          <a:solidFill>
                            <a:schemeClr val="tx1">
                              <a:lumMod val="65000"/>
                            </a:schemeClr>
                          </a:solidFill>
                          <a:latin typeface="+mj-ea"/>
                          <a:ea typeface="+mj-ea"/>
                        </a:rPr>
                        <a:t>(IOC) </a:t>
                      </a:r>
                      <a:r>
                        <a:rPr lang="zh-CN" altLang="en-US" sz="1200" b="0" dirty="0">
                          <a:solidFill>
                            <a:schemeClr val="tx1">
                              <a:lumMod val="65000"/>
                            </a:schemeClr>
                          </a:solidFill>
                          <a:latin typeface="+mj-ea"/>
                          <a:ea typeface="+mj-ea"/>
                        </a:rPr>
                        <a:t>容器模型。</a:t>
                      </a:r>
                      <a:r>
                        <a:rPr lang="en-US" altLang="zh-CN" sz="1200" b="0" dirty="0">
                          <a:solidFill>
                            <a:schemeClr val="tx1">
                              <a:lumMod val="65000"/>
                            </a:schemeClr>
                          </a:solidFill>
                          <a:latin typeface="+mj-ea"/>
                          <a:ea typeface="+mj-ea"/>
                        </a:rPr>
                        <a:t>DI </a:t>
                      </a:r>
                      <a:r>
                        <a:rPr lang="zh-CN" altLang="en-US" sz="1200" b="0" dirty="0">
                          <a:solidFill>
                            <a:schemeClr val="tx1">
                              <a:lumMod val="65000"/>
                            </a:schemeClr>
                          </a:solidFill>
                          <a:latin typeface="+mj-ea"/>
                          <a:ea typeface="+mj-ea"/>
                        </a:rPr>
                        <a:t>使您能够将对象注入到类中，而不是依靠类来创建对象本身。</a:t>
                      </a:r>
                      <a:r>
                        <a:rPr lang="en-US" altLang="zh-CN" sz="1200" b="0" dirty="0">
                          <a:solidFill>
                            <a:schemeClr val="tx1">
                              <a:lumMod val="65000"/>
                            </a:schemeClr>
                          </a:solidFill>
                          <a:latin typeface="+mj-ea"/>
                          <a:ea typeface="+mj-ea"/>
                        </a:rPr>
                        <a:t>IOC </a:t>
                      </a:r>
                      <a:r>
                        <a:rPr lang="zh-CN" altLang="en-US" sz="1200" b="0" dirty="0">
                          <a:solidFill>
                            <a:schemeClr val="tx1">
                              <a:lumMod val="65000"/>
                            </a:schemeClr>
                          </a:solidFill>
                          <a:latin typeface="+mj-ea"/>
                          <a:ea typeface="+mj-ea"/>
                        </a:rPr>
                        <a:t>指定某个对象是否需要其他对象，第一个对象应该从配置文件之类的外部源中获取第二个对象。这样，测试会更加轻松。</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lnSpc>
                          <a:spcPct val="150000"/>
                        </a:lnSpc>
                      </a:pPr>
                      <a:r>
                        <a:rPr lang="en-US" altLang="zh-CN" sz="1200" b="0" dirty="0">
                          <a:solidFill>
                            <a:schemeClr val="tx1">
                              <a:lumMod val="65000"/>
                            </a:schemeClr>
                          </a:solidFill>
                          <a:latin typeface="+mj-ea"/>
                          <a:ea typeface="+mj-ea"/>
                        </a:rPr>
                        <a:t>3.</a:t>
                      </a:r>
                      <a:endParaRPr lang="zh-CN" altLang="en-US" sz="1200" b="0" dirty="0">
                        <a:solidFill>
                          <a:schemeClr val="tx1">
                            <a:lumMod val="65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a:solidFill>
                            <a:schemeClr val="tx1">
                              <a:lumMod val="65000"/>
                            </a:schemeClr>
                          </a:solidFill>
                          <a:latin typeface="+mj-ea"/>
                          <a:ea typeface="+mj-ea"/>
                        </a:rPr>
                        <a:t>广泛支持 </a:t>
                      </a:r>
                      <a:r>
                        <a:rPr lang="en-US" altLang="zh-CN" sz="1200" b="1" dirty="0">
                          <a:solidFill>
                            <a:schemeClr val="tx1">
                              <a:lumMod val="65000"/>
                            </a:schemeClr>
                          </a:solidFill>
                          <a:latin typeface="+mj-ea"/>
                          <a:ea typeface="+mj-ea"/>
                        </a:rPr>
                        <a:t>ASP.NET </a:t>
                      </a:r>
                      <a:r>
                        <a:rPr lang="zh-CN" altLang="en-US" sz="1200" b="1" dirty="0">
                          <a:solidFill>
                            <a:schemeClr val="tx1">
                              <a:lumMod val="65000"/>
                            </a:schemeClr>
                          </a:solidFill>
                          <a:latin typeface="+mj-ea"/>
                          <a:ea typeface="+mj-ea"/>
                        </a:rPr>
                        <a:t>路由</a:t>
                      </a:r>
                      <a:r>
                        <a:rPr lang="zh-CN" altLang="en-US" sz="1200" b="0" dirty="0">
                          <a:solidFill>
                            <a:schemeClr val="tx1">
                              <a:lumMod val="65000"/>
                            </a:schemeClr>
                          </a:solidFill>
                          <a:latin typeface="+mj-ea"/>
                          <a:ea typeface="+mj-ea"/>
                        </a:rPr>
                        <a:t>。</a:t>
                      </a:r>
                      <a:r>
                        <a:rPr lang="en-US" altLang="zh-CN" sz="1200" b="0" dirty="0">
                          <a:solidFill>
                            <a:schemeClr val="tx1">
                              <a:lumMod val="65000"/>
                            </a:schemeClr>
                          </a:solidFill>
                          <a:latin typeface="+mj-ea"/>
                          <a:ea typeface="+mj-ea"/>
                        </a:rPr>
                        <a:t>ASP.NET </a:t>
                      </a:r>
                      <a:r>
                        <a:rPr lang="zh-CN" altLang="en-US" sz="1200" b="0" dirty="0">
                          <a:solidFill>
                            <a:schemeClr val="tx1">
                              <a:lumMod val="65000"/>
                            </a:schemeClr>
                          </a:solidFill>
                          <a:latin typeface="+mj-ea"/>
                          <a:ea typeface="+mj-ea"/>
                        </a:rPr>
                        <a:t>路由是一个功能强大的 </a:t>
                      </a:r>
                      <a:r>
                        <a:rPr lang="en-US" altLang="zh-CN" sz="1200" b="0" dirty="0">
                          <a:solidFill>
                            <a:schemeClr val="tx1">
                              <a:lumMod val="65000"/>
                            </a:schemeClr>
                          </a:solidFill>
                          <a:latin typeface="+mj-ea"/>
                          <a:ea typeface="+mj-ea"/>
                        </a:rPr>
                        <a:t>URL </a:t>
                      </a:r>
                      <a:r>
                        <a:rPr lang="zh-CN" altLang="en-US" sz="1200" b="0" dirty="0">
                          <a:solidFill>
                            <a:schemeClr val="tx1">
                              <a:lumMod val="65000"/>
                            </a:schemeClr>
                          </a:solidFill>
                          <a:latin typeface="+mj-ea"/>
                          <a:ea typeface="+mj-ea"/>
                        </a:rPr>
                        <a:t>映射组件，它允许您生成具有易于理解和可搜索的 </a:t>
                      </a:r>
                      <a:r>
                        <a:rPr lang="en-US" altLang="zh-CN" sz="1200" b="0" dirty="0">
                          <a:solidFill>
                            <a:schemeClr val="tx1">
                              <a:lumMod val="65000"/>
                            </a:schemeClr>
                          </a:solidFill>
                          <a:latin typeface="+mj-ea"/>
                          <a:ea typeface="+mj-ea"/>
                        </a:rPr>
                        <a:t>URL </a:t>
                      </a:r>
                      <a:r>
                        <a:rPr lang="zh-CN" altLang="en-US" sz="1200" b="0" dirty="0">
                          <a:solidFill>
                            <a:schemeClr val="tx1">
                              <a:lumMod val="65000"/>
                            </a:schemeClr>
                          </a:solidFill>
                          <a:latin typeface="+mj-ea"/>
                          <a:ea typeface="+mj-ea"/>
                        </a:rPr>
                        <a:t>的应用程序。</a:t>
                      </a:r>
                      <a:r>
                        <a:rPr lang="en-US" altLang="zh-CN" sz="1200" b="0" dirty="0">
                          <a:solidFill>
                            <a:schemeClr val="tx1">
                              <a:lumMod val="65000"/>
                            </a:schemeClr>
                          </a:solidFill>
                          <a:latin typeface="+mj-ea"/>
                          <a:ea typeface="+mj-ea"/>
                        </a:rPr>
                        <a:t>URL </a:t>
                      </a:r>
                      <a:r>
                        <a:rPr lang="zh-CN" altLang="en-US" sz="1200" b="0" dirty="0">
                          <a:solidFill>
                            <a:schemeClr val="tx1">
                              <a:lumMod val="65000"/>
                            </a:schemeClr>
                          </a:solidFill>
                          <a:latin typeface="+mj-ea"/>
                          <a:ea typeface="+mj-ea"/>
                        </a:rPr>
                        <a:t>未必包含文件扩展名，并且旨在支持非常适合搜索引擎优化 </a:t>
                      </a:r>
                      <a:r>
                        <a:rPr lang="en-US" altLang="zh-CN" sz="1200" b="0" dirty="0">
                          <a:solidFill>
                            <a:schemeClr val="tx1">
                              <a:lumMod val="65000"/>
                            </a:schemeClr>
                          </a:solidFill>
                          <a:latin typeface="+mj-ea"/>
                          <a:ea typeface="+mj-ea"/>
                        </a:rPr>
                        <a:t>(SEO) </a:t>
                      </a:r>
                      <a:r>
                        <a:rPr lang="zh-CN" altLang="en-US" sz="1200" b="0" dirty="0">
                          <a:solidFill>
                            <a:schemeClr val="tx1">
                              <a:lumMod val="65000"/>
                            </a:schemeClr>
                          </a:solidFill>
                          <a:latin typeface="+mj-ea"/>
                          <a:ea typeface="+mj-ea"/>
                        </a:rPr>
                        <a:t>和具象状态传输 </a:t>
                      </a:r>
                      <a:r>
                        <a:rPr lang="en-US" altLang="zh-CN" sz="1200" b="0" dirty="0">
                          <a:solidFill>
                            <a:schemeClr val="tx1">
                              <a:lumMod val="65000"/>
                            </a:schemeClr>
                          </a:solidFill>
                          <a:latin typeface="+mj-ea"/>
                          <a:ea typeface="+mj-ea"/>
                        </a:rPr>
                        <a:t>(REST) </a:t>
                      </a:r>
                      <a:r>
                        <a:rPr lang="zh-CN" altLang="en-US" sz="1200" b="0" dirty="0">
                          <a:solidFill>
                            <a:schemeClr val="tx1">
                              <a:lumMod val="65000"/>
                            </a:schemeClr>
                          </a:solidFill>
                          <a:latin typeface="+mj-ea"/>
                          <a:ea typeface="+mj-ea"/>
                        </a:rPr>
                        <a:t>寻址的 </a:t>
                      </a:r>
                      <a:r>
                        <a:rPr lang="en-US" altLang="zh-CN" sz="1200" b="0" dirty="0">
                          <a:solidFill>
                            <a:schemeClr val="tx1">
                              <a:lumMod val="65000"/>
                            </a:schemeClr>
                          </a:solidFill>
                          <a:latin typeface="+mj-ea"/>
                          <a:ea typeface="+mj-ea"/>
                        </a:rPr>
                        <a:t>URL </a:t>
                      </a:r>
                      <a:r>
                        <a:rPr lang="zh-CN" altLang="en-US" sz="1200" b="0" dirty="0">
                          <a:solidFill>
                            <a:schemeClr val="tx1">
                              <a:lumMod val="65000"/>
                            </a:schemeClr>
                          </a:solidFill>
                          <a:latin typeface="+mj-ea"/>
                          <a:ea typeface="+mj-ea"/>
                        </a:rPr>
                        <a:t>命名模式。</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1767">
                <a:tc>
                  <a:txBody>
                    <a:bodyPr/>
                    <a:lstStyle/>
                    <a:p>
                      <a:pPr algn="r">
                        <a:lnSpc>
                          <a:spcPct val="150000"/>
                        </a:lnSpc>
                      </a:pPr>
                      <a:r>
                        <a:rPr lang="en-US" altLang="zh-CN" sz="1200" b="0" dirty="0">
                          <a:solidFill>
                            <a:schemeClr val="tx1">
                              <a:lumMod val="65000"/>
                            </a:schemeClr>
                          </a:solidFill>
                          <a:latin typeface="+mj-ea"/>
                          <a:ea typeface="+mj-ea"/>
                        </a:rPr>
                        <a:t>4.</a:t>
                      </a:r>
                      <a:endParaRPr lang="zh-CN" altLang="en-US" sz="1200" b="0" dirty="0">
                        <a:solidFill>
                          <a:schemeClr val="tx1">
                            <a:lumMod val="65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a:solidFill>
                            <a:schemeClr val="tx1">
                              <a:lumMod val="65000"/>
                            </a:schemeClr>
                          </a:solidFill>
                          <a:latin typeface="+mj-ea"/>
                          <a:ea typeface="+mj-ea"/>
                        </a:rPr>
                        <a:t>支持将现有 </a:t>
                      </a:r>
                      <a:r>
                        <a:rPr lang="en-US" altLang="zh-CN" sz="1200" b="1" dirty="0">
                          <a:solidFill>
                            <a:schemeClr val="tx1">
                              <a:lumMod val="65000"/>
                            </a:schemeClr>
                          </a:solidFill>
                          <a:latin typeface="+mj-ea"/>
                          <a:ea typeface="+mj-ea"/>
                        </a:rPr>
                        <a:t>ASP.NET </a:t>
                      </a:r>
                      <a:r>
                        <a:rPr lang="zh-CN" altLang="en-US" sz="1200" b="1" dirty="0">
                          <a:solidFill>
                            <a:schemeClr val="tx1">
                              <a:lumMod val="65000"/>
                            </a:schemeClr>
                          </a:solidFill>
                          <a:latin typeface="+mj-ea"/>
                          <a:ea typeface="+mj-ea"/>
                        </a:rPr>
                        <a:t>页面（</a:t>
                      </a:r>
                      <a:r>
                        <a:rPr lang="en-US" altLang="zh-CN" sz="1200" b="1" dirty="0">
                          <a:solidFill>
                            <a:schemeClr val="tx1">
                              <a:lumMod val="65000"/>
                            </a:schemeClr>
                          </a:solidFill>
                          <a:latin typeface="+mj-ea"/>
                          <a:ea typeface="+mj-ea"/>
                        </a:rPr>
                        <a:t>.</a:t>
                      </a:r>
                      <a:r>
                        <a:rPr lang="en-US" altLang="zh-CN" sz="1200" b="1" dirty="0" err="1">
                          <a:solidFill>
                            <a:schemeClr val="tx1">
                              <a:lumMod val="65000"/>
                            </a:schemeClr>
                          </a:solidFill>
                          <a:latin typeface="+mj-ea"/>
                          <a:ea typeface="+mj-ea"/>
                        </a:rPr>
                        <a:t>aspx</a:t>
                      </a:r>
                      <a:r>
                        <a:rPr lang="en-US" altLang="zh-CN" sz="1200" b="1" dirty="0">
                          <a:solidFill>
                            <a:schemeClr val="tx1">
                              <a:lumMod val="65000"/>
                            </a:schemeClr>
                          </a:solidFill>
                          <a:latin typeface="+mj-ea"/>
                          <a:ea typeface="+mj-ea"/>
                        </a:rPr>
                        <a:t> </a:t>
                      </a:r>
                      <a:r>
                        <a:rPr lang="zh-CN" altLang="en-US" sz="1200" b="1" dirty="0">
                          <a:solidFill>
                            <a:schemeClr val="tx1">
                              <a:lumMod val="65000"/>
                            </a:schemeClr>
                          </a:solidFill>
                          <a:latin typeface="+mj-ea"/>
                          <a:ea typeface="+mj-ea"/>
                        </a:rPr>
                        <a:t>文件）、用户控件（</a:t>
                      </a:r>
                      <a:r>
                        <a:rPr lang="en-US" altLang="zh-CN" sz="1200" b="1" dirty="0">
                          <a:solidFill>
                            <a:schemeClr val="tx1">
                              <a:lumMod val="65000"/>
                            </a:schemeClr>
                          </a:solidFill>
                          <a:latin typeface="+mj-ea"/>
                          <a:ea typeface="+mj-ea"/>
                        </a:rPr>
                        <a:t>.</a:t>
                      </a:r>
                      <a:r>
                        <a:rPr lang="en-US" altLang="zh-CN" sz="1200" b="1" dirty="0" err="1">
                          <a:solidFill>
                            <a:schemeClr val="tx1">
                              <a:lumMod val="65000"/>
                            </a:schemeClr>
                          </a:solidFill>
                          <a:latin typeface="+mj-ea"/>
                          <a:ea typeface="+mj-ea"/>
                        </a:rPr>
                        <a:t>ascx</a:t>
                      </a:r>
                      <a:r>
                        <a:rPr lang="en-US" altLang="zh-CN" sz="1200" b="1" dirty="0">
                          <a:solidFill>
                            <a:schemeClr val="tx1">
                              <a:lumMod val="65000"/>
                            </a:schemeClr>
                          </a:solidFill>
                          <a:latin typeface="+mj-ea"/>
                          <a:ea typeface="+mj-ea"/>
                        </a:rPr>
                        <a:t> </a:t>
                      </a:r>
                      <a:r>
                        <a:rPr lang="zh-CN" altLang="en-US" sz="1200" b="1" dirty="0">
                          <a:solidFill>
                            <a:schemeClr val="tx1">
                              <a:lumMod val="65000"/>
                            </a:schemeClr>
                          </a:solidFill>
                          <a:latin typeface="+mj-ea"/>
                          <a:ea typeface="+mj-ea"/>
                        </a:rPr>
                        <a:t>文件）和母版页（</a:t>
                      </a:r>
                      <a:r>
                        <a:rPr lang="en-US" altLang="zh-CN" sz="1200" b="1" dirty="0">
                          <a:solidFill>
                            <a:schemeClr val="tx1">
                              <a:lumMod val="65000"/>
                            </a:schemeClr>
                          </a:solidFill>
                          <a:latin typeface="+mj-ea"/>
                          <a:ea typeface="+mj-ea"/>
                        </a:rPr>
                        <a:t>.master </a:t>
                      </a:r>
                      <a:r>
                        <a:rPr lang="zh-CN" altLang="en-US" sz="1200" b="1" dirty="0">
                          <a:solidFill>
                            <a:schemeClr val="tx1">
                              <a:lumMod val="65000"/>
                            </a:schemeClr>
                          </a:solidFill>
                          <a:latin typeface="+mj-ea"/>
                          <a:ea typeface="+mj-ea"/>
                        </a:rPr>
                        <a:t>文件）标记文件中的标记用作视图模板。</a:t>
                      </a:r>
                      <a:r>
                        <a:rPr lang="zh-CN" altLang="en-US" sz="1200" b="0" dirty="0">
                          <a:solidFill>
                            <a:schemeClr val="tx1">
                              <a:lumMod val="65000"/>
                            </a:schemeClr>
                          </a:solidFill>
                          <a:latin typeface="+mj-ea"/>
                          <a:ea typeface="+mj-ea"/>
                        </a:rPr>
                        <a:t>您可以将诸如嵌套母版页、内联表达式（</a:t>
                      </a:r>
                      <a:r>
                        <a:rPr lang="en-US" altLang="zh-CN" sz="1200" b="0" dirty="0">
                          <a:solidFill>
                            <a:schemeClr val="tx1">
                              <a:lumMod val="65000"/>
                            </a:schemeClr>
                          </a:solidFill>
                          <a:latin typeface="+mj-ea"/>
                          <a:ea typeface="+mj-ea"/>
                        </a:rPr>
                        <a:t>&lt;%= %&gt;</a:t>
                      </a:r>
                      <a:r>
                        <a:rPr lang="zh-CN" altLang="en-US" sz="1200" b="0" dirty="0">
                          <a:solidFill>
                            <a:schemeClr val="tx1">
                              <a:lumMod val="65000"/>
                            </a:schemeClr>
                          </a:solidFill>
                          <a:latin typeface="+mj-ea"/>
                          <a:ea typeface="+mj-ea"/>
                        </a:rPr>
                        <a:t>）、声明性服务器控件、模板、数据绑定、本地化等现有 </a:t>
                      </a:r>
                      <a:r>
                        <a:rPr lang="en-US" altLang="zh-CN" sz="1200" b="0" dirty="0">
                          <a:solidFill>
                            <a:schemeClr val="tx1">
                              <a:lumMod val="65000"/>
                            </a:schemeClr>
                          </a:solidFill>
                          <a:latin typeface="+mj-ea"/>
                          <a:ea typeface="+mj-ea"/>
                        </a:rPr>
                        <a:t>ASP.NET </a:t>
                      </a:r>
                      <a:r>
                        <a:rPr lang="zh-CN" altLang="en-US" sz="1200" b="0" dirty="0">
                          <a:solidFill>
                            <a:schemeClr val="tx1">
                              <a:lumMod val="65000"/>
                            </a:schemeClr>
                          </a:solidFill>
                          <a:latin typeface="+mj-ea"/>
                          <a:ea typeface="+mj-ea"/>
                        </a:rPr>
                        <a:t>功能与 </a:t>
                      </a:r>
                      <a:r>
                        <a:rPr lang="en-US" altLang="zh-CN" sz="1200" b="0" dirty="0">
                          <a:solidFill>
                            <a:schemeClr val="tx1">
                              <a:lumMod val="65000"/>
                            </a:schemeClr>
                          </a:solidFill>
                          <a:latin typeface="+mj-ea"/>
                          <a:ea typeface="+mj-ea"/>
                        </a:rPr>
                        <a:t>ASP.NET MVC </a:t>
                      </a:r>
                      <a:r>
                        <a:rPr lang="zh-CN" altLang="en-US" sz="1200" b="0" dirty="0">
                          <a:solidFill>
                            <a:schemeClr val="tx1">
                              <a:lumMod val="65000"/>
                            </a:schemeClr>
                          </a:solidFill>
                          <a:latin typeface="+mj-ea"/>
                          <a:ea typeface="+mj-ea"/>
                        </a:rPr>
                        <a:t>框架结合使用，</a:t>
                      </a:r>
                      <a:r>
                        <a:rPr lang="en-US" altLang="zh-CN" sz="1200" b="0" dirty="0">
                          <a:solidFill>
                            <a:schemeClr val="tx1">
                              <a:lumMod val="65000"/>
                            </a:schemeClr>
                          </a:solidFill>
                          <a:latin typeface="+mj-ea"/>
                          <a:ea typeface="+mj-ea"/>
                        </a:rPr>
                        <a:t>MVC 3 </a:t>
                      </a:r>
                      <a:r>
                        <a:rPr lang="zh-CN" altLang="en-US" sz="1200" b="0" dirty="0">
                          <a:solidFill>
                            <a:schemeClr val="tx1">
                              <a:lumMod val="65000"/>
                            </a:schemeClr>
                          </a:solidFill>
                          <a:latin typeface="+mj-ea"/>
                          <a:ea typeface="+mj-ea"/>
                        </a:rPr>
                        <a:t>中提倡使用更为简洁视图引擎 </a:t>
                      </a:r>
                      <a:r>
                        <a:rPr lang="en-US" altLang="zh-CN" sz="1200" b="0" dirty="0">
                          <a:solidFill>
                            <a:schemeClr val="tx1">
                              <a:lumMod val="65000"/>
                            </a:schemeClr>
                          </a:solidFill>
                          <a:latin typeface="+mj-ea"/>
                          <a:ea typeface="+mj-ea"/>
                        </a:rPr>
                        <a:t>Razor</a:t>
                      </a:r>
                      <a:r>
                        <a:rPr lang="zh-CN" altLang="en-US" sz="1200" b="0" dirty="0">
                          <a:solidFill>
                            <a:schemeClr val="tx1">
                              <a:lumMod val="65000"/>
                            </a:schemeClr>
                          </a:solidFill>
                          <a:latin typeface="+mj-ea"/>
                          <a:ea typeface="+mj-ea"/>
                        </a:rPr>
                        <a:t>。</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1767">
                <a:tc>
                  <a:txBody>
                    <a:bodyPr/>
                    <a:lstStyle/>
                    <a:p>
                      <a:pPr algn="r">
                        <a:lnSpc>
                          <a:spcPct val="150000"/>
                        </a:lnSpc>
                      </a:pPr>
                      <a:r>
                        <a:rPr lang="en-US" altLang="zh-CN" sz="1200" b="0" dirty="0">
                          <a:solidFill>
                            <a:schemeClr val="tx1">
                              <a:lumMod val="65000"/>
                            </a:schemeClr>
                          </a:solidFill>
                          <a:latin typeface="+mj-ea"/>
                          <a:ea typeface="+mj-ea"/>
                        </a:rPr>
                        <a:t>5.</a:t>
                      </a:r>
                      <a:endParaRPr lang="zh-CN" altLang="en-US" sz="1200" b="0" dirty="0">
                        <a:solidFill>
                          <a:schemeClr val="tx1">
                            <a:lumMod val="65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a:solidFill>
                            <a:schemeClr val="tx1">
                              <a:lumMod val="65000"/>
                            </a:schemeClr>
                          </a:solidFill>
                          <a:latin typeface="+mj-ea"/>
                          <a:ea typeface="+mj-ea"/>
                        </a:rPr>
                        <a:t>支持现有 </a:t>
                      </a:r>
                      <a:r>
                        <a:rPr lang="en-US" altLang="zh-CN" sz="1200" b="1" dirty="0">
                          <a:solidFill>
                            <a:schemeClr val="tx1">
                              <a:lumMod val="65000"/>
                            </a:schemeClr>
                          </a:solidFill>
                          <a:latin typeface="+mj-ea"/>
                          <a:ea typeface="+mj-ea"/>
                        </a:rPr>
                        <a:t>ASP.NET </a:t>
                      </a:r>
                      <a:r>
                        <a:rPr lang="zh-CN" altLang="en-US" sz="1200" b="1" dirty="0">
                          <a:solidFill>
                            <a:schemeClr val="tx1">
                              <a:lumMod val="65000"/>
                            </a:schemeClr>
                          </a:solidFill>
                          <a:latin typeface="+mj-ea"/>
                          <a:ea typeface="+mj-ea"/>
                        </a:rPr>
                        <a:t>功能。</a:t>
                      </a:r>
                      <a:r>
                        <a:rPr lang="en-US" altLang="zh-CN" sz="1200" b="0" dirty="0">
                          <a:solidFill>
                            <a:schemeClr val="tx1">
                              <a:lumMod val="65000"/>
                            </a:schemeClr>
                          </a:solidFill>
                          <a:latin typeface="+mj-ea"/>
                          <a:ea typeface="+mj-ea"/>
                        </a:rPr>
                        <a:t>ASP.NET MVC </a:t>
                      </a:r>
                      <a:r>
                        <a:rPr lang="zh-CN" altLang="en-US" sz="1200" b="0" dirty="0">
                          <a:solidFill>
                            <a:schemeClr val="tx1">
                              <a:lumMod val="65000"/>
                            </a:schemeClr>
                          </a:solidFill>
                          <a:latin typeface="+mj-ea"/>
                          <a:ea typeface="+mj-ea"/>
                        </a:rPr>
                        <a:t>允许您使用一些功能，如 </a:t>
                      </a:r>
                      <a:r>
                        <a:rPr lang="en-US" altLang="zh-CN" sz="1200" b="0" dirty="0">
                          <a:solidFill>
                            <a:schemeClr val="tx1">
                              <a:lumMod val="65000"/>
                            </a:schemeClr>
                          </a:solidFill>
                          <a:latin typeface="+mj-ea"/>
                          <a:ea typeface="+mj-ea"/>
                        </a:rPr>
                        <a:t>Forms </a:t>
                      </a:r>
                      <a:r>
                        <a:rPr lang="zh-CN" altLang="en-US" sz="1200" b="0" dirty="0">
                          <a:solidFill>
                            <a:schemeClr val="tx1">
                              <a:lumMod val="65000"/>
                            </a:schemeClr>
                          </a:solidFill>
                          <a:latin typeface="+mj-ea"/>
                          <a:ea typeface="+mj-ea"/>
                        </a:rPr>
                        <a:t>身份验证和 </a:t>
                      </a:r>
                      <a:r>
                        <a:rPr lang="en-US" altLang="zh-CN" sz="1200" b="0" dirty="0">
                          <a:solidFill>
                            <a:schemeClr val="tx1">
                              <a:lumMod val="65000"/>
                            </a:schemeClr>
                          </a:solidFill>
                          <a:latin typeface="+mj-ea"/>
                          <a:ea typeface="+mj-ea"/>
                        </a:rPr>
                        <a:t>Windows </a:t>
                      </a:r>
                      <a:r>
                        <a:rPr lang="zh-CN" altLang="en-US" sz="1200" b="0" dirty="0">
                          <a:solidFill>
                            <a:schemeClr val="tx1">
                              <a:lumMod val="65000"/>
                            </a:schemeClr>
                          </a:solidFill>
                          <a:latin typeface="+mj-ea"/>
                          <a:ea typeface="+mj-ea"/>
                        </a:rPr>
                        <a:t>身份验证、</a:t>
                      </a:r>
                      <a:r>
                        <a:rPr lang="en-US" altLang="zh-CN" sz="1200" b="0" dirty="0">
                          <a:solidFill>
                            <a:schemeClr val="tx1">
                              <a:lumMod val="65000"/>
                            </a:schemeClr>
                          </a:solidFill>
                          <a:latin typeface="+mj-ea"/>
                          <a:ea typeface="+mj-ea"/>
                        </a:rPr>
                        <a:t>URL </a:t>
                      </a:r>
                      <a:r>
                        <a:rPr lang="zh-CN" altLang="en-US" sz="1200" b="0" dirty="0">
                          <a:solidFill>
                            <a:schemeClr val="tx1">
                              <a:lumMod val="65000"/>
                            </a:schemeClr>
                          </a:solidFill>
                          <a:latin typeface="+mj-ea"/>
                          <a:ea typeface="+mj-ea"/>
                        </a:rPr>
                        <a:t>授权、成员资格和角色、输出和数据缓存、会话和配置文件状态管理、运行状况监视、配置系统以及提供程序体系结构。</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6758014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4.7.3.1. </a:t>
            </a:r>
            <a:r>
              <a:rPr lang="zh-CN" altLang="en-US" dirty="0"/>
              <a:t>建立测试实例环境</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102" y="1598345"/>
            <a:ext cx="7820025"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ext uri="{D42A27DB-BD31-4B8C-83A1-F6EECF244321}">
                <p14:modId xmlns:p14="http://schemas.microsoft.com/office/powerpoint/2010/main" val="2412604008"/>
              </p:ext>
            </p:extLst>
          </p:nvPr>
        </p:nvGraphicFramePr>
        <p:xfrm>
          <a:off x="417456" y="1170318"/>
          <a:ext cx="8429662" cy="370840"/>
        </p:xfrm>
        <a:graphic>
          <a:graphicData uri="http://schemas.openxmlformats.org/drawingml/2006/table">
            <a:tbl>
              <a:tblPr firstRow="1" bandRow="1">
                <a:tableStyleId>{5C22544A-7EE6-4342-B048-85BDC9FD1C3A}</a:tableStyleId>
              </a:tblPr>
              <a:tblGrid>
                <a:gridCol w="437567">
                  <a:extLst>
                    <a:ext uri="{9D8B030D-6E8A-4147-A177-3AD203B41FA5}">
                      <a16:colId xmlns:a16="http://schemas.microsoft.com/office/drawing/2014/main" val="20000"/>
                    </a:ext>
                  </a:extLst>
                </a:gridCol>
                <a:gridCol w="7992095">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1.</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确定需要测试的类（</a:t>
                      </a:r>
                      <a:r>
                        <a:rPr lang="en-US" altLang="zh-CN" sz="1600" b="0" dirty="0">
                          <a:solidFill>
                            <a:schemeClr val="bg1"/>
                          </a:solidFill>
                          <a:latin typeface="+mj-ea"/>
                          <a:ea typeface="+mj-ea"/>
                        </a:rPr>
                        <a:t>MVC </a:t>
                      </a:r>
                      <a:r>
                        <a:rPr lang="zh-CN" altLang="en-US" sz="1600" b="0" dirty="0">
                          <a:solidFill>
                            <a:schemeClr val="bg1"/>
                          </a:solidFill>
                          <a:latin typeface="+mj-ea"/>
                          <a:ea typeface="+mj-ea"/>
                        </a:rPr>
                        <a:t>中测试的焦点就是控制类）</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7388253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4.7.3.1.</a:t>
            </a:r>
            <a:r>
              <a:rPr lang="zh-CN" altLang="en-US" dirty="0"/>
              <a:t>建立测试实例环境</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9" t="10666" r="20267" b="18507"/>
          <a:stretch/>
        </p:blipFill>
        <p:spPr bwMode="auto">
          <a:xfrm>
            <a:off x="318968" y="1733796"/>
            <a:ext cx="8563157" cy="4857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ext uri="{D42A27DB-BD31-4B8C-83A1-F6EECF244321}">
                <p14:modId xmlns:p14="http://schemas.microsoft.com/office/powerpoint/2010/main" val="226929478"/>
              </p:ext>
            </p:extLst>
          </p:nvPr>
        </p:nvGraphicFramePr>
        <p:xfrm>
          <a:off x="417456" y="1170318"/>
          <a:ext cx="8429662" cy="370840"/>
        </p:xfrm>
        <a:graphic>
          <a:graphicData uri="http://schemas.openxmlformats.org/drawingml/2006/table">
            <a:tbl>
              <a:tblPr firstRow="1" bandRow="1">
                <a:tableStyleId>{5C22544A-7EE6-4342-B048-85BDC9FD1C3A}</a:tableStyleId>
              </a:tblPr>
              <a:tblGrid>
                <a:gridCol w="437567">
                  <a:extLst>
                    <a:ext uri="{9D8B030D-6E8A-4147-A177-3AD203B41FA5}">
                      <a16:colId xmlns:a16="http://schemas.microsoft.com/office/drawing/2014/main" val="20000"/>
                    </a:ext>
                  </a:extLst>
                </a:gridCol>
                <a:gridCol w="7992095">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2.</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创建测试类（如果事前未创建测试项目，解决方案会要求创建测试项目）</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954245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4.7.3.1.</a:t>
            </a:r>
            <a:r>
              <a:rPr lang="zh-CN" altLang="en-US" dirty="0"/>
              <a:t>建立测试实例环境</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26" y="1693657"/>
            <a:ext cx="7258050"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ext uri="{D42A27DB-BD31-4B8C-83A1-F6EECF244321}">
                <p14:modId xmlns:p14="http://schemas.microsoft.com/office/powerpoint/2010/main" val="2949778531"/>
              </p:ext>
            </p:extLst>
          </p:nvPr>
        </p:nvGraphicFramePr>
        <p:xfrm>
          <a:off x="417456" y="1170318"/>
          <a:ext cx="8429662" cy="370840"/>
        </p:xfrm>
        <a:graphic>
          <a:graphicData uri="http://schemas.openxmlformats.org/drawingml/2006/table">
            <a:tbl>
              <a:tblPr firstRow="1" bandRow="1">
                <a:tableStyleId>{5C22544A-7EE6-4342-B048-85BDC9FD1C3A}</a:tableStyleId>
              </a:tblPr>
              <a:tblGrid>
                <a:gridCol w="437567">
                  <a:extLst>
                    <a:ext uri="{9D8B030D-6E8A-4147-A177-3AD203B41FA5}">
                      <a16:colId xmlns:a16="http://schemas.microsoft.com/office/drawing/2014/main" val="20000"/>
                    </a:ext>
                  </a:extLst>
                </a:gridCol>
                <a:gridCol w="7992095">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2.</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创建测试类（如果事前未创建测试项目，解决方案会要求创建测试项目）</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506601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4.7.3.1.</a:t>
            </a:r>
            <a:r>
              <a:rPr lang="zh-CN" altLang="en-US" dirty="0"/>
              <a:t>建立测试实例环境</a:t>
            </a:r>
          </a:p>
        </p:txBody>
      </p:sp>
      <p:graphicFrame>
        <p:nvGraphicFramePr>
          <p:cNvPr id="3" name="表格 2"/>
          <p:cNvGraphicFramePr>
            <a:graphicFrameLocks noGrp="1"/>
          </p:cNvGraphicFramePr>
          <p:nvPr>
            <p:extLst>
              <p:ext uri="{D42A27DB-BD31-4B8C-83A1-F6EECF244321}">
                <p14:modId xmlns:p14="http://schemas.microsoft.com/office/powerpoint/2010/main" val="2949778531"/>
              </p:ext>
            </p:extLst>
          </p:nvPr>
        </p:nvGraphicFramePr>
        <p:xfrm>
          <a:off x="417456" y="1170318"/>
          <a:ext cx="8429662" cy="370840"/>
        </p:xfrm>
        <a:graphic>
          <a:graphicData uri="http://schemas.openxmlformats.org/drawingml/2006/table">
            <a:tbl>
              <a:tblPr firstRow="1" bandRow="1">
                <a:tableStyleId>{5C22544A-7EE6-4342-B048-85BDC9FD1C3A}</a:tableStyleId>
              </a:tblPr>
              <a:tblGrid>
                <a:gridCol w="437567">
                  <a:extLst>
                    <a:ext uri="{9D8B030D-6E8A-4147-A177-3AD203B41FA5}">
                      <a16:colId xmlns:a16="http://schemas.microsoft.com/office/drawing/2014/main" val="20000"/>
                    </a:ext>
                  </a:extLst>
                </a:gridCol>
                <a:gridCol w="7992095">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2.</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solidFill>
                          <a:latin typeface="+mj-ea"/>
                          <a:ea typeface="+mj-ea"/>
                        </a:rPr>
                        <a:t>创建测试类（如果事前未创建测试项目，解决方案会要求创建测试项目）</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40" y="1781299"/>
            <a:ext cx="8238464" cy="44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253604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4.7.3.2. </a:t>
            </a:r>
            <a:r>
              <a:rPr lang="zh-CN" altLang="en-US" dirty="0"/>
              <a:t>确定测试目标</a:t>
            </a:r>
          </a:p>
        </p:txBody>
      </p:sp>
      <p:graphicFrame>
        <p:nvGraphicFramePr>
          <p:cNvPr id="3" name="表格 2"/>
          <p:cNvGraphicFramePr>
            <a:graphicFrameLocks noGrp="1"/>
          </p:cNvGraphicFramePr>
          <p:nvPr>
            <p:extLst>
              <p:ext uri="{D42A27DB-BD31-4B8C-83A1-F6EECF244321}">
                <p14:modId xmlns:p14="http://schemas.microsoft.com/office/powerpoint/2010/main" val="684169048"/>
              </p:ext>
            </p:extLst>
          </p:nvPr>
        </p:nvGraphicFramePr>
        <p:xfrm>
          <a:off x="263423" y="1310085"/>
          <a:ext cx="8621485" cy="1550659"/>
        </p:xfrm>
        <a:graphic>
          <a:graphicData uri="http://schemas.openxmlformats.org/drawingml/2006/table">
            <a:tbl>
              <a:tblPr firstRow="1" bandRow="1">
                <a:effectLst/>
                <a:tableStyleId>{5C22544A-7EE6-4342-B048-85BDC9FD1C3A}</a:tableStyleId>
              </a:tblPr>
              <a:tblGrid>
                <a:gridCol w="537029">
                  <a:extLst>
                    <a:ext uri="{9D8B030D-6E8A-4147-A177-3AD203B41FA5}">
                      <a16:colId xmlns:a16="http://schemas.microsoft.com/office/drawing/2014/main" val="20000"/>
                    </a:ext>
                  </a:extLst>
                </a:gridCol>
                <a:gridCol w="8084456">
                  <a:extLst>
                    <a:ext uri="{9D8B030D-6E8A-4147-A177-3AD203B41FA5}">
                      <a16:colId xmlns:a16="http://schemas.microsoft.com/office/drawing/2014/main" val="20001"/>
                    </a:ext>
                  </a:extLst>
                </a:gridCol>
              </a:tblGrid>
              <a:tr h="401767">
                <a:tc>
                  <a:txBody>
                    <a:bodyPr/>
                    <a:lstStyle/>
                    <a:p>
                      <a:pPr algn="r"/>
                      <a:r>
                        <a:rPr lang="en-US" altLang="zh-CN" sz="1600" b="0" dirty="0">
                          <a:solidFill>
                            <a:schemeClr val="bg1">
                              <a:lumMod val="50000"/>
                            </a:schemeClr>
                          </a:solidFill>
                          <a:latin typeface="+mj-ea"/>
                          <a:ea typeface="+mj-ea"/>
                        </a:rPr>
                        <a:t>1.</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测试控制器中处理的主对象集合的创建、操作；</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2964">
                <a:tc>
                  <a:txBody>
                    <a:bodyPr/>
                    <a:lstStyle/>
                    <a:p>
                      <a:pPr algn="r"/>
                      <a:r>
                        <a:rPr lang="en-US" altLang="zh-CN" sz="1600" b="0" dirty="0">
                          <a:solidFill>
                            <a:schemeClr val="bg1">
                              <a:lumMod val="50000"/>
                            </a:schemeClr>
                          </a:solidFill>
                          <a:latin typeface="+mj-ea"/>
                          <a:ea typeface="+mj-ea"/>
                        </a:rPr>
                        <a:t>2.</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测试控制器返回的视图</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2964">
                <a:tc>
                  <a:txBody>
                    <a:bodyPr/>
                    <a:lstStyle/>
                    <a:p>
                      <a:pPr algn="r"/>
                      <a:r>
                        <a:rPr lang="en-US" altLang="zh-CN" sz="1600" b="0" dirty="0">
                          <a:solidFill>
                            <a:schemeClr val="bg1">
                              <a:lumMod val="50000"/>
                            </a:schemeClr>
                          </a:solidFill>
                          <a:latin typeface="+mj-ea"/>
                          <a:ea typeface="+mj-ea"/>
                        </a:rPr>
                        <a:t>3.</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测试控制器返回的 </a:t>
                      </a:r>
                      <a:r>
                        <a:rPr lang="en-US" altLang="zh-CN" sz="1600" b="0" dirty="0" err="1">
                          <a:solidFill>
                            <a:schemeClr val="bg1">
                              <a:lumMod val="50000"/>
                            </a:schemeClr>
                          </a:solidFill>
                          <a:latin typeface="+mj-ea"/>
                          <a:ea typeface="+mj-ea"/>
                        </a:rPr>
                        <a:t>ViewBag</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64">
                <a:tc>
                  <a:txBody>
                    <a:bodyPr/>
                    <a:lstStyle/>
                    <a:p>
                      <a:pPr algn="r"/>
                      <a:r>
                        <a:rPr lang="en-US" altLang="zh-CN" sz="1600" b="0" dirty="0">
                          <a:solidFill>
                            <a:schemeClr val="bg1">
                              <a:lumMod val="50000"/>
                            </a:schemeClr>
                          </a:solidFill>
                          <a:latin typeface="+mj-ea"/>
                          <a:ea typeface="+mj-ea"/>
                        </a:rPr>
                        <a:t>4.</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测试控制器返回的操作结果</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508760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4.7.3.3. </a:t>
            </a:r>
            <a:r>
              <a:rPr lang="zh-CN" altLang="en-US" dirty="0"/>
              <a:t>编写测试测试代码，执行测试</a:t>
            </a:r>
          </a:p>
        </p:txBody>
      </p:sp>
      <p:graphicFrame>
        <p:nvGraphicFramePr>
          <p:cNvPr id="3" name="表格 2"/>
          <p:cNvGraphicFramePr>
            <a:graphicFrameLocks noGrp="1"/>
          </p:cNvGraphicFramePr>
          <p:nvPr>
            <p:extLst>
              <p:ext uri="{D42A27DB-BD31-4B8C-83A1-F6EECF244321}">
                <p14:modId xmlns:p14="http://schemas.microsoft.com/office/powerpoint/2010/main" val="1127782847"/>
              </p:ext>
            </p:extLst>
          </p:nvPr>
        </p:nvGraphicFramePr>
        <p:xfrm>
          <a:off x="417456" y="1170318"/>
          <a:ext cx="8429662" cy="370840"/>
        </p:xfrm>
        <a:graphic>
          <a:graphicData uri="http://schemas.openxmlformats.org/drawingml/2006/table">
            <a:tbl>
              <a:tblPr firstRow="1" bandRow="1">
                <a:tableStyleId>{5C22544A-7EE6-4342-B048-85BDC9FD1C3A}</a:tableStyleId>
              </a:tblPr>
              <a:tblGrid>
                <a:gridCol w="437567">
                  <a:extLst>
                    <a:ext uri="{9D8B030D-6E8A-4147-A177-3AD203B41FA5}">
                      <a16:colId xmlns:a16="http://schemas.microsoft.com/office/drawing/2014/main" val="20000"/>
                    </a:ext>
                  </a:extLst>
                </a:gridCol>
                <a:gridCol w="7992095">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1.</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测试控制器中处理的主对象集合的创建、操作（测试控制器的构造函数）；</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2869798"/>
            <a:ext cx="78105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1864128"/>
            <a:ext cx="78200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55424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4.7.3.3. </a:t>
            </a:r>
            <a:r>
              <a:rPr lang="zh-CN" altLang="en-US" dirty="0"/>
              <a:t>编写测试测试代码，执行测试</a:t>
            </a:r>
          </a:p>
        </p:txBody>
      </p:sp>
      <p:graphicFrame>
        <p:nvGraphicFramePr>
          <p:cNvPr id="3" name="表格 2"/>
          <p:cNvGraphicFramePr>
            <a:graphicFrameLocks noGrp="1"/>
          </p:cNvGraphicFramePr>
          <p:nvPr>
            <p:extLst>
              <p:ext uri="{D42A27DB-BD31-4B8C-83A1-F6EECF244321}">
                <p14:modId xmlns:p14="http://schemas.microsoft.com/office/powerpoint/2010/main" val="3064579237"/>
              </p:ext>
            </p:extLst>
          </p:nvPr>
        </p:nvGraphicFramePr>
        <p:xfrm>
          <a:off x="417456" y="1170318"/>
          <a:ext cx="8429662" cy="370840"/>
        </p:xfrm>
        <a:graphic>
          <a:graphicData uri="http://schemas.openxmlformats.org/drawingml/2006/table">
            <a:tbl>
              <a:tblPr firstRow="1" bandRow="1">
                <a:tableStyleId>{5C22544A-7EE6-4342-B048-85BDC9FD1C3A}</a:tableStyleId>
              </a:tblPr>
              <a:tblGrid>
                <a:gridCol w="437567">
                  <a:extLst>
                    <a:ext uri="{9D8B030D-6E8A-4147-A177-3AD203B41FA5}">
                      <a16:colId xmlns:a16="http://schemas.microsoft.com/office/drawing/2014/main" val="20000"/>
                    </a:ext>
                  </a:extLst>
                </a:gridCol>
                <a:gridCol w="7992095">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2.</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测试控制器返回的视图；</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1708885"/>
            <a:ext cx="782955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3197486"/>
            <a:ext cx="781050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70164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MVC </a:t>
            </a:r>
            <a:r>
              <a:rPr lang="zh-CN" altLang="en-US" dirty="0"/>
              <a:t>基本组件说明</a:t>
            </a:r>
          </a:p>
        </p:txBody>
      </p:sp>
      <p:graphicFrame>
        <p:nvGraphicFramePr>
          <p:cNvPr id="3" name="表格 2"/>
          <p:cNvGraphicFramePr>
            <a:graphicFrameLocks noGrp="1"/>
          </p:cNvGraphicFramePr>
          <p:nvPr>
            <p:extLst>
              <p:ext uri="{D42A27DB-BD31-4B8C-83A1-F6EECF244321}">
                <p14:modId xmlns:p14="http://schemas.microsoft.com/office/powerpoint/2010/main" val="2781491320"/>
              </p:ext>
            </p:extLst>
          </p:nvPr>
        </p:nvGraphicFramePr>
        <p:xfrm>
          <a:off x="363063" y="1238083"/>
          <a:ext cx="8449055" cy="4943094"/>
        </p:xfrm>
        <a:graphic>
          <a:graphicData uri="http://schemas.openxmlformats.org/drawingml/2006/table">
            <a:tbl>
              <a:tblPr firstRow="1" bandRow="1">
                <a:effectLst/>
                <a:tableStyleId>{5C22544A-7EE6-4342-B048-85BDC9FD1C3A}</a:tableStyleId>
              </a:tblPr>
              <a:tblGrid>
                <a:gridCol w="978849">
                  <a:extLst>
                    <a:ext uri="{9D8B030D-6E8A-4147-A177-3AD203B41FA5}">
                      <a16:colId xmlns:a16="http://schemas.microsoft.com/office/drawing/2014/main" val="20000"/>
                    </a:ext>
                  </a:extLst>
                </a:gridCol>
                <a:gridCol w="7470206">
                  <a:extLst>
                    <a:ext uri="{9D8B030D-6E8A-4147-A177-3AD203B41FA5}">
                      <a16:colId xmlns:a16="http://schemas.microsoft.com/office/drawing/2014/main" val="20001"/>
                    </a:ext>
                  </a:extLst>
                </a:gridCol>
              </a:tblGrid>
              <a:tr h="401767">
                <a:tc>
                  <a:txBody>
                    <a:bodyPr/>
                    <a:lstStyle/>
                    <a:p>
                      <a:pPr algn="r">
                        <a:lnSpc>
                          <a:spcPct val="150000"/>
                        </a:lnSpc>
                      </a:pPr>
                      <a:r>
                        <a:rPr lang="zh-CN" altLang="en-US" sz="1600" b="0" dirty="0">
                          <a:solidFill>
                            <a:schemeClr val="bg1">
                              <a:lumMod val="50000"/>
                            </a:schemeClr>
                          </a:solidFill>
                          <a:latin typeface="+mj-ea"/>
                          <a:ea typeface="+mj-ea"/>
                        </a:rPr>
                        <a:t>模型：</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模型对象是实现应用程序数据域逻辑的应用程序部件。通常，模型对象会检索模型状态并将其存储在数据库中。例如，</a:t>
                      </a:r>
                      <a:r>
                        <a:rPr lang="en-US" altLang="zh-CN" sz="1600" b="0" dirty="0">
                          <a:solidFill>
                            <a:schemeClr val="bg1">
                              <a:lumMod val="50000"/>
                            </a:schemeClr>
                          </a:solidFill>
                          <a:latin typeface="+mj-ea"/>
                          <a:ea typeface="+mj-ea"/>
                        </a:rPr>
                        <a:t>Departments </a:t>
                      </a:r>
                      <a:r>
                        <a:rPr lang="zh-CN" altLang="en-US" sz="1600" b="0" dirty="0">
                          <a:solidFill>
                            <a:schemeClr val="bg1">
                              <a:lumMod val="50000"/>
                            </a:schemeClr>
                          </a:solidFill>
                          <a:latin typeface="+mj-ea"/>
                          <a:ea typeface="+mj-ea"/>
                        </a:rPr>
                        <a:t>对象可能会从数据库中检索信息，操作该信息，然后将更新的信息写回到 </a:t>
                      </a:r>
                      <a:r>
                        <a:rPr lang="en-US" altLang="zh-CN" sz="1600" b="0" dirty="0">
                          <a:solidFill>
                            <a:schemeClr val="bg1">
                              <a:lumMod val="50000"/>
                            </a:schemeClr>
                          </a:solidFill>
                          <a:latin typeface="+mj-ea"/>
                          <a:ea typeface="+mj-ea"/>
                        </a:rPr>
                        <a:t>SQL Server </a:t>
                      </a:r>
                      <a:r>
                        <a:rPr lang="zh-CN" altLang="en-US" sz="1600" b="0" dirty="0">
                          <a:solidFill>
                            <a:schemeClr val="bg1">
                              <a:lumMod val="50000"/>
                            </a:schemeClr>
                          </a:solidFill>
                          <a:latin typeface="+mj-ea"/>
                          <a:ea typeface="+mj-ea"/>
                        </a:rPr>
                        <a:t>数据库内的 </a:t>
                      </a:r>
                      <a:r>
                        <a:rPr lang="en-US" altLang="zh-CN" sz="1600" b="0" kern="1200" dirty="0">
                          <a:solidFill>
                            <a:schemeClr val="bg1">
                              <a:lumMod val="50000"/>
                            </a:schemeClr>
                          </a:solidFill>
                          <a:latin typeface="+mj-ea"/>
                          <a:ea typeface="+mn-ea"/>
                          <a:cs typeface="+mn-cs"/>
                        </a:rPr>
                        <a:t>Department</a:t>
                      </a:r>
                      <a:r>
                        <a:rPr lang="en-US" altLang="zh-CN" sz="1600" b="0" dirty="0">
                          <a:solidFill>
                            <a:schemeClr val="bg1">
                              <a:lumMod val="50000"/>
                            </a:schemeClr>
                          </a:solidFill>
                          <a:latin typeface="+mj-ea"/>
                          <a:ea typeface="+mj-ea"/>
                        </a:rPr>
                        <a:t>s </a:t>
                      </a:r>
                      <a:r>
                        <a:rPr lang="zh-CN" altLang="en-US" sz="1600" b="0" dirty="0">
                          <a:solidFill>
                            <a:schemeClr val="bg1">
                              <a:lumMod val="50000"/>
                            </a:schemeClr>
                          </a:solidFill>
                          <a:latin typeface="+mj-ea"/>
                          <a:ea typeface="+mj-ea"/>
                        </a:rPr>
                        <a:t>表中。在小型应用程序中，模型通常是概念上的分离，而不是实际分离。例如，如果应用程序仅读取数据集并将其发送到视图，则该应用程序没有物理模型层和关联的类。在这种情况下，数据集担当模型对象的作用。</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lnSpc>
                          <a:spcPct val="150000"/>
                        </a:lnSpc>
                      </a:pPr>
                      <a:r>
                        <a:rPr lang="zh-CN" altLang="en-US" sz="1600" b="0" dirty="0">
                          <a:solidFill>
                            <a:schemeClr val="bg1">
                              <a:lumMod val="50000"/>
                            </a:schemeClr>
                          </a:solidFill>
                          <a:latin typeface="+mj-ea"/>
                          <a:ea typeface="+mj-ea"/>
                        </a:rPr>
                        <a:t>视图：</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视图是显示应用程序用户界面 </a:t>
                      </a:r>
                      <a:r>
                        <a:rPr lang="en-US" altLang="zh-CN" sz="1600" b="0" dirty="0">
                          <a:solidFill>
                            <a:schemeClr val="bg1">
                              <a:lumMod val="50000"/>
                            </a:schemeClr>
                          </a:solidFill>
                          <a:latin typeface="+mj-ea"/>
                          <a:ea typeface="+mj-ea"/>
                        </a:rPr>
                        <a:t>(UI) </a:t>
                      </a:r>
                      <a:r>
                        <a:rPr lang="zh-CN" altLang="en-US" sz="1600" b="0" dirty="0">
                          <a:solidFill>
                            <a:schemeClr val="bg1">
                              <a:lumMod val="50000"/>
                            </a:schemeClr>
                          </a:solidFill>
                          <a:latin typeface="+mj-ea"/>
                          <a:ea typeface="+mj-ea"/>
                        </a:rPr>
                        <a:t>的组件。通常，此 </a:t>
                      </a:r>
                      <a:r>
                        <a:rPr lang="en-US" altLang="zh-CN" sz="1600" b="0" dirty="0">
                          <a:solidFill>
                            <a:schemeClr val="bg1">
                              <a:lumMod val="50000"/>
                            </a:schemeClr>
                          </a:solidFill>
                          <a:latin typeface="+mj-ea"/>
                          <a:ea typeface="+mj-ea"/>
                        </a:rPr>
                        <a:t>UI </a:t>
                      </a:r>
                      <a:r>
                        <a:rPr lang="zh-CN" altLang="en-US" sz="1600" b="0" dirty="0">
                          <a:solidFill>
                            <a:schemeClr val="bg1">
                              <a:lumMod val="50000"/>
                            </a:schemeClr>
                          </a:solidFill>
                          <a:latin typeface="+mj-ea"/>
                          <a:ea typeface="+mj-ea"/>
                        </a:rPr>
                        <a:t>是用模型数据创建的。</a:t>
                      </a:r>
                      <a:r>
                        <a:rPr lang="en-US" altLang="zh-CN" sz="1600" b="0" kern="1200" dirty="0">
                          <a:solidFill>
                            <a:schemeClr val="bg1">
                              <a:lumMod val="50000"/>
                            </a:schemeClr>
                          </a:solidFill>
                          <a:latin typeface="+mj-ea"/>
                          <a:ea typeface="+mn-ea"/>
                          <a:cs typeface="+mn-cs"/>
                        </a:rPr>
                        <a:t>Department</a:t>
                      </a:r>
                      <a:r>
                        <a:rPr lang="en-US" altLang="zh-CN" sz="1600" b="0" dirty="0">
                          <a:solidFill>
                            <a:schemeClr val="bg1">
                              <a:lumMod val="50000"/>
                            </a:schemeClr>
                          </a:solidFill>
                          <a:latin typeface="+mj-ea"/>
                          <a:ea typeface="+mj-ea"/>
                        </a:rPr>
                        <a:t>s </a:t>
                      </a:r>
                      <a:r>
                        <a:rPr lang="zh-CN" altLang="en-US" sz="1600" b="0" dirty="0">
                          <a:solidFill>
                            <a:schemeClr val="bg1">
                              <a:lumMod val="50000"/>
                            </a:schemeClr>
                          </a:solidFill>
                          <a:latin typeface="+mj-ea"/>
                          <a:ea typeface="+mj-ea"/>
                        </a:rPr>
                        <a:t>表的编辑视图便是一个视图示例，该视图基于 </a:t>
                      </a:r>
                      <a:r>
                        <a:rPr lang="en-US" altLang="zh-CN" sz="1600" b="0" kern="1200" dirty="0">
                          <a:solidFill>
                            <a:schemeClr val="bg1">
                              <a:lumMod val="50000"/>
                            </a:schemeClr>
                          </a:solidFill>
                          <a:latin typeface="+mj-ea"/>
                          <a:ea typeface="+mn-ea"/>
                          <a:cs typeface="+mn-cs"/>
                        </a:rPr>
                        <a:t>Department</a:t>
                      </a:r>
                      <a:r>
                        <a:rPr lang="en-US" altLang="zh-CN" sz="1600" b="0" dirty="0">
                          <a:solidFill>
                            <a:schemeClr val="bg1">
                              <a:lumMod val="50000"/>
                            </a:schemeClr>
                          </a:solidFill>
                          <a:latin typeface="+mj-ea"/>
                          <a:ea typeface="+mj-ea"/>
                        </a:rPr>
                        <a:t> </a:t>
                      </a:r>
                      <a:r>
                        <a:rPr lang="zh-CN" altLang="en-US" sz="1600" b="0" dirty="0">
                          <a:solidFill>
                            <a:schemeClr val="bg1">
                              <a:lumMod val="50000"/>
                            </a:schemeClr>
                          </a:solidFill>
                          <a:latin typeface="+mj-ea"/>
                          <a:ea typeface="+mj-ea"/>
                        </a:rPr>
                        <a:t>对象的当前状态显示文本框、下拉列表和复选框。</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lnSpc>
                          <a:spcPct val="150000"/>
                        </a:lnSpc>
                      </a:pPr>
                      <a:r>
                        <a:rPr lang="zh-CN" altLang="en-US" sz="1600" b="0" dirty="0">
                          <a:solidFill>
                            <a:schemeClr val="bg1">
                              <a:lumMod val="50000"/>
                            </a:schemeClr>
                          </a:solidFill>
                          <a:latin typeface="+mj-ea"/>
                          <a:ea typeface="+mj-ea"/>
                        </a:rPr>
                        <a:t>控制器：</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bg1">
                              <a:lumMod val="50000"/>
                            </a:schemeClr>
                          </a:solidFill>
                          <a:latin typeface="+mj-ea"/>
                          <a:ea typeface="+mj-ea"/>
                        </a:rPr>
                        <a:t>控制器是处理用户交互、使用模型并最终选择要呈现的视图来显示 </a:t>
                      </a:r>
                      <a:r>
                        <a:rPr lang="en-US" altLang="zh-CN" sz="1600" b="0" dirty="0">
                          <a:solidFill>
                            <a:schemeClr val="bg1">
                              <a:lumMod val="50000"/>
                            </a:schemeClr>
                          </a:solidFill>
                          <a:latin typeface="+mj-ea"/>
                          <a:ea typeface="+mj-ea"/>
                        </a:rPr>
                        <a:t>UI </a:t>
                      </a:r>
                      <a:r>
                        <a:rPr lang="zh-CN" altLang="en-US" sz="1600" b="0" dirty="0">
                          <a:solidFill>
                            <a:schemeClr val="bg1">
                              <a:lumMod val="50000"/>
                            </a:schemeClr>
                          </a:solidFill>
                          <a:latin typeface="+mj-ea"/>
                          <a:ea typeface="+mj-ea"/>
                        </a:rPr>
                        <a:t>的组件。在 </a:t>
                      </a:r>
                      <a:r>
                        <a:rPr lang="en-US" altLang="zh-CN" sz="1600" b="0" dirty="0">
                          <a:solidFill>
                            <a:schemeClr val="bg1">
                              <a:lumMod val="50000"/>
                            </a:schemeClr>
                          </a:solidFill>
                          <a:latin typeface="+mj-ea"/>
                          <a:ea typeface="+mj-ea"/>
                        </a:rPr>
                        <a:t>MVC </a:t>
                      </a:r>
                      <a:r>
                        <a:rPr lang="zh-CN" altLang="en-US" sz="1600" b="0" dirty="0">
                          <a:solidFill>
                            <a:schemeClr val="bg1">
                              <a:lumMod val="50000"/>
                            </a:schemeClr>
                          </a:solidFill>
                          <a:latin typeface="+mj-ea"/>
                          <a:ea typeface="+mj-ea"/>
                        </a:rPr>
                        <a:t>应用程序中，视图仅显示信息；控制器则用于处理和响应用户输入和交互。例如，控制器处理查询字符串值，并将这些值传递给模型，而模型可能会使用这些值来查询数据库。</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5893114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4.7.3.3. </a:t>
            </a:r>
            <a:r>
              <a:rPr lang="zh-CN" altLang="en-US" dirty="0"/>
              <a:t>编写测试测试代码，执行测试</a:t>
            </a:r>
          </a:p>
        </p:txBody>
      </p:sp>
      <p:graphicFrame>
        <p:nvGraphicFramePr>
          <p:cNvPr id="3" name="表格 2"/>
          <p:cNvGraphicFramePr>
            <a:graphicFrameLocks noGrp="1"/>
          </p:cNvGraphicFramePr>
          <p:nvPr>
            <p:extLst>
              <p:ext uri="{D42A27DB-BD31-4B8C-83A1-F6EECF244321}">
                <p14:modId xmlns:p14="http://schemas.microsoft.com/office/powerpoint/2010/main" val="4003409707"/>
              </p:ext>
            </p:extLst>
          </p:nvPr>
        </p:nvGraphicFramePr>
        <p:xfrm>
          <a:off x="417456" y="1170318"/>
          <a:ext cx="8429662" cy="370840"/>
        </p:xfrm>
        <a:graphic>
          <a:graphicData uri="http://schemas.openxmlformats.org/drawingml/2006/table">
            <a:tbl>
              <a:tblPr firstRow="1" bandRow="1">
                <a:tableStyleId>{5C22544A-7EE6-4342-B048-85BDC9FD1C3A}</a:tableStyleId>
              </a:tblPr>
              <a:tblGrid>
                <a:gridCol w="437567">
                  <a:extLst>
                    <a:ext uri="{9D8B030D-6E8A-4147-A177-3AD203B41FA5}">
                      <a16:colId xmlns:a16="http://schemas.microsoft.com/office/drawing/2014/main" val="20000"/>
                    </a:ext>
                  </a:extLst>
                </a:gridCol>
                <a:gridCol w="7992095">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3.</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测试控制器返回的 </a:t>
                      </a:r>
                      <a:r>
                        <a:rPr lang="en-US" altLang="zh-CN" sz="1600" b="0" kern="1200" dirty="0" err="1">
                          <a:solidFill>
                            <a:schemeClr val="bg1">
                              <a:lumMod val="50000"/>
                            </a:schemeClr>
                          </a:solidFill>
                          <a:latin typeface="+mj-ea"/>
                          <a:ea typeface="+mj-ea"/>
                          <a:cs typeface="+mn-cs"/>
                        </a:rPr>
                        <a:t>ViewBag</a:t>
                      </a:r>
                      <a:r>
                        <a:rPr lang="zh-CN" altLang="en-US" sz="1600" b="0" kern="1200" dirty="0">
                          <a:solidFill>
                            <a:schemeClr val="bg1">
                              <a:lumMod val="50000"/>
                            </a:schemeClr>
                          </a:solidFill>
                          <a:latin typeface="+mj-ea"/>
                          <a:ea typeface="+mj-ea"/>
                          <a:cs typeface="+mn-cs"/>
                        </a:rPr>
                        <a:t>；</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87" y="3501860"/>
            <a:ext cx="722947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13" y="1911327"/>
            <a:ext cx="721042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05239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4.7.3.3. </a:t>
            </a:r>
            <a:r>
              <a:rPr lang="zh-CN" altLang="en-US" dirty="0"/>
              <a:t>编写测试测试代码，执行测试</a:t>
            </a:r>
          </a:p>
        </p:txBody>
      </p:sp>
      <p:graphicFrame>
        <p:nvGraphicFramePr>
          <p:cNvPr id="3" name="表格 2"/>
          <p:cNvGraphicFramePr>
            <a:graphicFrameLocks noGrp="1"/>
          </p:cNvGraphicFramePr>
          <p:nvPr>
            <p:extLst>
              <p:ext uri="{D42A27DB-BD31-4B8C-83A1-F6EECF244321}">
                <p14:modId xmlns:p14="http://schemas.microsoft.com/office/powerpoint/2010/main" val="2581714101"/>
              </p:ext>
            </p:extLst>
          </p:nvPr>
        </p:nvGraphicFramePr>
        <p:xfrm>
          <a:off x="417456" y="1170318"/>
          <a:ext cx="8429662" cy="370840"/>
        </p:xfrm>
        <a:graphic>
          <a:graphicData uri="http://schemas.openxmlformats.org/drawingml/2006/table">
            <a:tbl>
              <a:tblPr firstRow="1" bandRow="1">
                <a:tableStyleId>{5C22544A-7EE6-4342-B048-85BDC9FD1C3A}</a:tableStyleId>
              </a:tblPr>
              <a:tblGrid>
                <a:gridCol w="437567">
                  <a:extLst>
                    <a:ext uri="{9D8B030D-6E8A-4147-A177-3AD203B41FA5}">
                      <a16:colId xmlns:a16="http://schemas.microsoft.com/office/drawing/2014/main" val="20000"/>
                    </a:ext>
                  </a:extLst>
                </a:gridCol>
                <a:gridCol w="7992095">
                  <a:extLst>
                    <a:ext uri="{9D8B030D-6E8A-4147-A177-3AD203B41FA5}">
                      <a16:colId xmlns:a16="http://schemas.microsoft.com/office/drawing/2014/main" val="20001"/>
                    </a:ext>
                  </a:extLst>
                </a:gridCol>
              </a:tblGrid>
              <a:tr h="370840">
                <a:tc>
                  <a:txBody>
                    <a:bodyPr/>
                    <a:lstStyle/>
                    <a:p>
                      <a:pPr algn="r"/>
                      <a:r>
                        <a:rPr lang="en-US" altLang="zh-CN" sz="1600" b="0" dirty="0">
                          <a:solidFill>
                            <a:schemeClr val="bg1"/>
                          </a:solidFill>
                          <a:latin typeface="+mj-ea"/>
                          <a:ea typeface="+mj-ea"/>
                        </a:rPr>
                        <a:t>4.</a:t>
                      </a:r>
                      <a:endParaRPr lang="zh-CN" altLang="en-US" sz="1600" b="0" dirty="0">
                        <a:solidFill>
                          <a:schemeClr val="bg1"/>
                        </a:solidFill>
                        <a:latin typeface="+mj-ea"/>
                        <a:ea typeface="+mj-ea"/>
                      </a:endParaRP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bg1">
                              <a:lumMod val="50000"/>
                            </a:schemeClr>
                          </a:solidFill>
                          <a:latin typeface="+mj-ea"/>
                          <a:ea typeface="+mj-ea"/>
                          <a:cs typeface="+mn-cs"/>
                        </a:rPr>
                        <a:t>测试控制器返回的操作结果；</a:t>
                      </a:r>
                    </a:p>
                  </a:txBody>
                  <a:tcPr>
                    <a:lnL w="12700" cmpd="sng">
                      <a:noFill/>
                    </a:lnL>
                    <a:lnR w="12700" cmpd="sng">
                      <a:noFill/>
                    </a:lnR>
                    <a:lnT w="12700" cmpd="sng">
                      <a:noFill/>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7" y="1715353"/>
            <a:ext cx="72485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 y="2305335"/>
            <a:ext cx="72104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4665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4.7.4.</a:t>
            </a:r>
            <a:r>
              <a:rPr lang="zh-CN" altLang="en-US" sz="2400" dirty="0">
                <a:solidFill>
                  <a:schemeClr val="bg1">
                    <a:lumMod val="50000"/>
                  </a:schemeClr>
                </a:solidFill>
                <a:latin typeface="+mj-ea"/>
              </a:rPr>
              <a:t>在 </a:t>
            </a:r>
            <a:r>
              <a:rPr lang="en-US" altLang="zh-CN" sz="2400" dirty="0" err="1">
                <a:solidFill>
                  <a:schemeClr val="bg1">
                    <a:lumMod val="50000"/>
                  </a:schemeClr>
                </a:solidFill>
                <a:latin typeface="+mj-ea"/>
              </a:rPr>
              <a:t>ASP.Net</a:t>
            </a:r>
            <a:r>
              <a:rPr lang="en-US" altLang="zh-CN" sz="2400" dirty="0">
                <a:solidFill>
                  <a:schemeClr val="bg1">
                    <a:lumMod val="50000"/>
                  </a:schemeClr>
                </a:solidFill>
                <a:latin typeface="+mj-ea"/>
              </a:rPr>
              <a:t> MVC </a:t>
            </a:r>
            <a:r>
              <a:rPr lang="zh-CN" altLang="en-US" sz="2400" dirty="0">
                <a:solidFill>
                  <a:schemeClr val="bg1">
                    <a:lumMod val="50000"/>
                  </a:schemeClr>
                </a:solidFill>
                <a:latin typeface="+mj-ea"/>
              </a:rPr>
              <a:t>中使用 </a:t>
            </a:r>
            <a:r>
              <a:rPr lang="en-US" altLang="zh-CN" sz="2400" dirty="0">
                <a:solidFill>
                  <a:schemeClr val="bg1">
                    <a:lumMod val="50000"/>
                  </a:schemeClr>
                </a:solidFill>
                <a:latin typeface="+mj-ea"/>
              </a:rPr>
              <a:t>Mock </a:t>
            </a:r>
            <a:r>
              <a:rPr lang="zh-CN" altLang="en-US" sz="2400" dirty="0">
                <a:solidFill>
                  <a:schemeClr val="bg1">
                    <a:lumMod val="50000"/>
                  </a:schemeClr>
                </a:solidFill>
                <a:latin typeface="+mj-ea"/>
              </a:rPr>
              <a:t>对象进行单元测试</a:t>
            </a:r>
            <a:endParaRPr lang="zh-CN" alt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94" y="1152880"/>
            <a:ext cx="6819900" cy="2505075"/>
          </a:xfrm>
          <a:prstGeom prst="rect">
            <a:avLst/>
          </a:prstGeom>
          <a:noFill/>
          <a:ln w="9525">
            <a:solidFill>
              <a:schemeClr val="bg1">
                <a:lumMod val="60000"/>
                <a:lumOff val="40000"/>
              </a:schemeClr>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142" y="2694217"/>
            <a:ext cx="6851308" cy="3877173"/>
          </a:xfrm>
          <a:prstGeom prst="rect">
            <a:avLst/>
          </a:prstGeom>
          <a:noFill/>
          <a:ln w="9525">
            <a:solidFill>
              <a:schemeClr val="bg1">
                <a:lumMod val="60000"/>
                <a:lumOff val="40000"/>
              </a:schemeClr>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96424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4.7.4.</a:t>
            </a:r>
            <a:r>
              <a:rPr lang="zh-CN" altLang="en-US" sz="2400" dirty="0">
                <a:solidFill>
                  <a:schemeClr val="bg1">
                    <a:lumMod val="50000"/>
                  </a:schemeClr>
                </a:solidFill>
                <a:latin typeface="+mj-ea"/>
              </a:rPr>
              <a:t>在 </a:t>
            </a:r>
            <a:r>
              <a:rPr lang="en-US" altLang="zh-CN" sz="2400" dirty="0" err="1">
                <a:solidFill>
                  <a:schemeClr val="bg1">
                    <a:lumMod val="50000"/>
                  </a:schemeClr>
                </a:solidFill>
                <a:latin typeface="+mj-ea"/>
              </a:rPr>
              <a:t>ASP.Net</a:t>
            </a:r>
            <a:r>
              <a:rPr lang="en-US" altLang="zh-CN" sz="2400" dirty="0">
                <a:solidFill>
                  <a:schemeClr val="bg1">
                    <a:lumMod val="50000"/>
                  </a:schemeClr>
                </a:solidFill>
                <a:latin typeface="+mj-ea"/>
              </a:rPr>
              <a:t> MVC </a:t>
            </a:r>
            <a:r>
              <a:rPr lang="zh-CN" altLang="en-US" sz="2400" dirty="0">
                <a:solidFill>
                  <a:schemeClr val="bg1">
                    <a:lumMod val="50000"/>
                  </a:schemeClr>
                </a:solidFill>
                <a:latin typeface="+mj-ea"/>
              </a:rPr>
              <a:t>中使用 </a:t>
            </a:r>
            <a:r>
              <a:rPr lang="en-US" altLang="zh-CN" sz="2400" dirty="0">
                <a:solidFill>
                  <a:schemeClr val="bg1">
                    <a:lumMod val="50000"/>
                  </a:schemeClr>
                </a:solidFill>
                <a:latin typeface="+mj-ea"/>
              </a:rPr>
              <a:t>Mock </a:t>
            </a:r>
            <a:r>
              <a:rPr lang="zh-CN" altLang="en-US" sz="2400" dirty="0">
                <a:solidFill>
                  <a:schemeClr val="bg1">
                    <a:lumMod val="50000"/>
                  </a:schemeClr>
                </a:solidFill>
                <a:latin typeface="+mj-ea"/>
              </a:rPr>
              <a:t>对象进行单元测试</a:t>
            </a:r>
            <a:endParaRPr lang="zh-CN" altLang="en-US" sz="2400" dirty="0"/>
          </a:p>
        </p:txBody>
      </p:sp>
      <p:sp>
        <p:nvSpPr>
          <p:cNvPr id="3" name="矩形 2"/>
          <p:cNvSpPr/>
          <p:nvPr/>
        </p:nvSpPr>
        <p:spPr>
          <a:xfrm>
            <a:off x="395785" y="1128437"/>
            <a:ext cx="8352430" cy="5361468"/>
          </a:xfrm>
          <a:prstGeom prst="rect">
            <a:avLst/>
          </a:prstGeom>
        </p:spPr>
        <p:txBody>
          <a:bodyPr wrap="square">
            <a:spAutoFit/>
          </a:bodyPr>
          <a:lstStyle/>
          <a:p>
            <a:pPr>
              <a:buNone/>
            </a:pPr>
            <a:r>
              <a:rPr lang="en-US" altLang="zh-CN" sz="1600" dirty="0">
                <a:latin typeface="Comic Sans MS" pitchFamily="66" charset="0"/>
              </a:rPr>
              <a:t>public </a:t>
            </a:r>
            <a:r>
              <a:rPr lang="en-US" altLang="zh-CN" sz="1600" dirty="0" err="1">
                <a:latin typeface="Comic Sans MS" pitchFamily="66" charset="0"/>
              </a:rPr>
              <a:t>ActionResult</a:t>
            </a:r>
            <a:r>
              <a:rPr lang="en-US" altLang="zh-CN" sz="1600" dirty="0">
                <a:latin typeface="Comic Sans MS" pitchFamily="66" charset="0"/>
              </a:rPr>
              <a:t> Index()</a:t>
            </a:r>
          </a:p>
          <a:p>
            <a:pPr>
              <a:buNone/>
            </a:pPr>
            <a:r>
              <a:rPr lang="en-US" altLang="zh-CN" sz="1600" dirty="0">
                <a:latin typeface="Comic Sans MS" pitchFamily="66" charset="0"/>
              </a:rPr>
              <a:t>{</a:t>
            </a:r>
          </a:p>
          <a:p>
            <a:pPr>
              <a:buNone/>
            </a:pPr>
            <a:r>
              <a:rPr lang="en-US" altLang="zh-CN" sz="1600" dirty="0">
                <a:latin typeface="Comic Sans MS" pitchFamily="66" charset="0"/>
              </a:rPr>
              <a:t>     </a:t>
            </a:r>
            <a:r>
              <a:rPr lang="en-US" altLang="zh-CN" sz="1600" dirty="0" err="1">
                <a:latin typeface="Comic Sans MS" pitchFamily="66" charset="0"/>
              </a:rPr>
              <a:t>var</a:t>
            </a:r>
            <a:r>
              <a:rPr lang="en-US" altLang="zh-CN" sz="1600" dirty="0">
                <a:latin typeface="Comic Sans MS" pitchFamily="66" charset="0"/>
              </a:rPr>
              <a:t> </a:t>
            </a:r>
            <a:r>
              <a:rPr lang="en-US" altLang="zh-CN" sz="1600" dirty="0" err="1">
                <a:latin typeface="Comic Sans MS" pitchFamily="66" charset="0"/>
              </a:rPr>
              <a:t>theVariant</a:t>
            </a:r>
            <a:r>
              <a:rPr lang="en-US" altLang="zh-CN" sz="1600" dirty="0">
                <a:latin typeface="Comic Sans MS" pitchFamily="66" charset="0"/>
              </a:rPr>
              <a:t> = </a:t>
            </a:r>
            <a:r>
              <a:rPr lang="en-US" altLang="zh-CN" sz="1600" dirty="0" err="1">
                <a:latin typeface="Comic Sans MS" pitchFamily="66" charset="0"/>
              </a:rPr>
              <a:t>Request.QueryString</a:t>
            </a:r>
            <a:r>
              <a:rPr lang="en-US" altLang="zh-CN" sz="1600" dirty="0">
                <a:latin typeface="Comic Sans MS" pitchFamily="66" charset="0"/>
              </a:rPr>
              <a:t>["</a:t>
            </a:r>
            <a:r>
              <a:rPr lang="en-US" altLang="zh-CN" sz="1600" dirty="0" err="1">
                <a:latin typeface="Comic Sans MS" pitchFamily="66" charset="0"/>
              </a:rPr>
              <a:t>lfm</a:t>
            </a:r>
            <a:r>
              <a:rPr lang="en-US" altLang="zh-CN" sz="1600" dirty="0">
                <a:latin typeface="Comic Sans MS" pitchFamily="66" charset="0"/>
              </a:rPr>
              <a:t>"];</a:t>
            </a:r>
          </a:p>
          <a:p>
            <a:pPr>
              <a:buNone/>
            </a:pPr>
            <a:r>
              <a:rPr lang="en-US" altLang="zh-CN" sz="1600" dirty="0">
                <a:latin typeface="Comic Sans MS" pitchFamily="66" charset="0"/>
              </a:rPr>
              <a:t>     return View();</a:t>
            </a:r>
          </a:p>
          <a:p>
            <a:pPr>
              <a:buNone/>
            </a:pPr>
            <a:r>
              <a:rPr lang="en-US" altLang="zh-CN" sz="1600" dirty="0">
                <a:latin typeface="Comic Sans MS" pitchFamily="66" charset="0"/>
              </a:rPr>
              <a:t>}</a:t>
            </a:r>
          </a:p>
          <a:p>
            <a:pPr>
              <a:buNone/>
            </a:pPr>
            <a:r>
              <a:rPr lang="en-US" altLang="zh-CN" sz="1600" dirty="0">
                <a:latin typeface="Comic Sans MS" pitchFamily="66" charset="0"/>
              </a:rPr>
              <a:t>// </a:t>
            </a:r>
            <a:r>
              <a:rPr lang="zh-CN" altLang="en-US" sz="1600" dirty="0">
                <a:latin typeface="Comic Sans MS" pitchFamily="66" charset="0"/>
              </a:rPr>
              <a:t>通过 </a:t>
            </a:r>
            <a:r>
              <a:rPr lang="en-US" altLang="zh-CN" sz="1600" dirty="0">
                <a:latin typeface="Comic Sans MS" pitchFamily="66" charset="0"/>
              </a:rPr>
              <a:t>mock </a:t>
            </a:r>
            <a:r>
              <a:rPr lang="zh-CN" altLang="en-US" sz="1600" dirty="0">
                <a:latin typeface="Comic Sans MS" pitchFamily="66" charset="0"/>
              </a:rPr>
              <a:t>对象实现模拟</a:t>
            </a:r>
          </a:p>
          <a:p>
            <a:pPr>
              <a:buNone/>
            </a:pPr>
            <a:r>
              <a:rPr lang="en-US" altLang="zh-CN" sz="1600" dirty="0" err="1">
                <a:latin typeface="Comic Sans MS" pitchFamily="66" charset="0"/>
              </a:rPr>
              <a:t>var</a:t>
            </a:r>
            <a:r>
              <a:rPr lang="en-US" altLang="zh-CN" sz="1600" dirty="0">
                <a:latin typeface="Comic Sans MS" pitchFamily="66" charset="0"/>
              </a:rPr>
              <a:t> </a:t>
            </a:r>
            <a:r>
              <a:rPr lang="en-US" altLang="zh-CN" sz="1600" dirty="0" err="1">
                <a:latin typeface="Comic Sans MS" pitchFamily="66" charset="0"/>
              </a:rPr>
              <a:t>httpContext</a:t>
            </a:r>
            <a:r>
              <a:rPr lang="en-US" altLang="zh-CN" sz="1600" dirty="0">
                <a:latin typeface="Comic Sans MS" pitchFamily="66" charset="0"/>
              </a:rPr>
              <a:t> = new Mock&lt;</a:t>
            </a:r>
            <a:r>
              <a:rPr lang="en-US" altLang="zh-CN" sz="1600" dirty="0" err="1">
                <a:latin typeface="Comic Sans MS" pitchFamily="66" charset="0"/>
              </a:rPr>
              <a:t>HttpContextBase</a:t>
            </a:r>
            <a:r>
              <a:rPr lang="en-US" altLang="zh-CN" sz="1600" dirty="0">
                <a:latin typeface="Comic Sans MS" pitchFamily="66" charset="0"/>
              </a:rPr>
              <a:t>&gt;();</a:t>
            </a:r>
          </a:p>
          <a:p>
            <a:pPr>
              <a:buNone/>
            </a:pPr>
            <a:r>
              <a:rPr lang="en-US" altLang="zh-CN" sz="1600" dirty="0" err="1">
                <a:latin typeface="Comic Sans MS" pitchFamily="66" charset="0"/>
              </a:rPr>
              <a:t>var</a:t>
            </a:r>
            <a:r>
              <a:rPr lang="en-US" altLang="zh-CN" sz="1600" dirty="0">
                <a:latin typeface="Comic Sans MS" pitchFamily="66" charset="0"/>
              </a:rPr>
              <a:t> request=new Mock&lt;</a:t>
            </a:r>
            <a:r>
              <a:rPr lang="en-US" altLang="zh-CN" sz="1600" dirty="0" err="1">
                <a:latin typeface="Comic Sans MS" pitchFamily="66" charset="0"/>
              </a:rPr>
              <a:t>HttpRequestBase</a:t>
            </a:r>
            <a:r>
              <a:rPr lang="en-US" altLang="zh-CN" sz="1600" dirty="0">
                <a:latin typeface="Comic Sans MS" pitchFamily="66" charset="0"/>
              </a:rPr>
              <a:t>&gt;();</a:t>
            </a:r>
          </a:p>
          <a:p>
            <a:pPr>
              <a:buNone/>
            </a:pPr>
            <a:r>
              <a:rPr lang="en-US" altLang="zh-CN" sz="1600" dirty="0" err="1">
                <a:latin typeface="Comic Sans MS" pitchFamily="66" charset="0"/>
              </a:rPr>
              <a:t>NameValueCollection</a:t>
            </a:r>
            <a:r>
              <a:rPr lang="en-US" altLang="zh-CN" sz="1600" dirty="0">
                <a:latin typeface="Comic Sans MS" pitchFamily="66" charset="0"/>
              </a:rPr>
              <a:t> </a:t>
            </a:r>
            <a:r>
              <a:rPr lang="en-US" altLang="zh-CN" sz="1600" dirty="0" err="1">
                <a:latin typeface="Comic Sans MS" pitchFamily="66" charset="0"/>
              </a:rPr>
              <a:t>queryString</a:t>
            </a:r>
            <a:r>
              <a:rPr lang="en-US" altLang="zh-CN" sz="1600" dirty="0">
                <a:latin typeface="Comic Sans MS" pitchFamily="66" charset="0"/>
              </a:rPr>
              <a:t> = new </a:t>
            </a:r>
            <a:r>
              <a:rPr lang="en-US" altLang="zh-CN" sz="1600" dirty="0" err="1">
                <a:latin typeface="Comic Sans MS" pitchFamily="66" charset="0"/>
              </a:rPr>
              <a:t>NameValueCollection</a:t>
            </a:r>
            <a:r>
              <a:rPr lang="en-US" altLang="zh-CN" sz="1600" dirty="0">
                <a:latin typeface="Comic Sans MS" pitchFamily="66" charset="0"/>
              </a:rPr>
              <a:t>();</a:t>
            </a:r>
          </a:p>
          <a:p>
            <a:pPr>
              <a:buNone/>
            </a:pPr>
            <a:r>
              <a:rPr lang="en-US" altLang="zh-CN" sz="1600" dirty="0" err="1">
                <a:latin typeface="Comic Sans MS" pitchFamily="66" charset="0"/>
              </a:rPr>
              <a:t>queryString.Add</a:t>
            </a:r>
            <a:r>
              <a:rPr lang="en-US" altLang="zh-CN" sz="1600" dirty="0">
                <a:latin typeface="Comic Sans MS" pitchFamily="66" charset="0"/>
              </a:rPr>
              <a:t>("</a:t>
            </a:r>
            <a:r>
              <a:rPr lang="en-US" altLang="zh-CN" sz="1600" dirty="0" err="1">
                <a:latin typeface="Comic Sans MS" pitchFamily="66" charset="0"/>
              </a:rPr>
              <a:t>lfm</a:t>
            </a:r>
            <a:r>
              <a:rPr lang="en-US" altLang="zh-CN" sz="1600" dirty="0">
                <a:latin typeface="Comic Sans MS" pitchFamily="66" charset="0"/>
              </a:rPr>
              <a:t>", "</a:t>
            </a:r>
            <a:r>
              <a:rPr lang="en-US" altLang="zh-CN" sz="1600" dirty="0" err="1">
                <a:latin typeface="Comic Sans MS" pitchFamily="66" charset="0"/>
              </a:rPr>
              <a:t>lfm</a:t>
            </a:r>
            <a:r>
              <a:rPr lang="en-US" altLang="zh-CN" sz="1600" dirty="0">
                <a:latin typeface="Comic Sans MS" pitchFamily="66" charset="0"/>
              </a:rPr>
              <a:t>");</a:t>
            </a:r>
          </a:p>
          <a:p>
            <a:pPr>
              <a:buNone/>
            </a:pPr>
            <a:r>
              <a:rPr lang="en-US" altLang="zh-CN" sz="1600" dirty="0" err="1">
                <a:solidFill>
                  <a:schemeClr val="bg1">
                    <a:lumMod val="60000"/>
                    <a:lumOff val="40000"/>
                  </a:schemeClr>
                </a:solidFill>
                <a:latin typeface="Comic Sans MS" pitchFamily="66" charset="0"/>
              </a:rPr>
              <a:t>request.Setup</a:t>
            </a:r>
            <a:r>
              <a:rPr lang="en-US" altLang="zh-CN" sz="1600" dirty="0">
                <a:solidFill>
                  <a:schemeClr val="bg1">
                    <a:lumMod val="60000"/>
                    <a:lumOff val="40000"/>
                  </a:schemeClr>
                </a:solidFill>
                <a:latin typeface="Comic Sans MS" pitchFamily="66" charset="0"/>
              </a:rPr>
              <a:t>(r =&gt; </a:t>
            </a:r>
            <a:r>
              <a:rPr lang="en-US" altLang="zh-CN" sz="1600" dirty="0" err="1">
                <a:solidFill>
                  <a:schemeClr val="bg1">
                    <a:lumMod val="60000"/>
                    <a:lumOff val="40000"/>
                  </a:schemeClr>
                </a:solidFill>
                <a:latin typeface="Comic Sans MS" pitchFamily="66" charset="0"/>
              </a:rPr>
              <a:t>r.QueryString</a:t>
            </a:r>
            <a:r>
              <a:rPr lang="en-US" altLang="zh-CN" sz="1600" dirty="0">
                <a:solidFill>
                  <a:schemeClr val="bg1">
                    <a:lumMod val="60000"/>
                    <a:lumOff val="40000"/>
                  </a:schemeClr>
                </a:solidFill>
                <a:latin typeface="Comic Sans MS" pitchFamily="66" charset="0"/>
              </a:rPr>
              <a:t>).Returns(</a:t>
            </a:r>
            <a:r>
              <a:rPr lang="en-US" altLang="zh-CN" sz="1600" dirty="0" err="1">
                <a:solidFill>
                  <a:schemeClr val="bg1">
                    <a:lumMod val="60000"/>
                    <a:lumOff val="40000"/>
                  </a:schemeClr>
                </a:solidFill>
                <a:latin typeface="Comic Sans MS" pitchFamily="66" charset="0"/>
              </a:rPr>
              <a:t>queryString</a:t>
            </a:r>
            <a:r>
              <a:rPr lang="en-US" altLang="zh-CN" sz="1600" dirty="0">
                <a:solidFill>
                  <a:schemeClr val="bg1">
                    <a:lumMod val="60000"/>
                    <a:lumOff val="40000"/>
                  </a:schemeClr>
                </a:solidFill>
                <a:latin typeface="Comic Sans MS" pitchFamily="66" charset="0"/>
              </a:rPr>
              <a:t>);</a:t>
            </a:r>
          </a:p>
          <a:p>
            <a:pPr>
              <a:buNone/>
            </a:pPr>
            <a:r>
              <a:rPr lang="en-US" altLang="zh-CN" sz="1600" dirty="0" err="1">
                <a:latin typeface="Comic Sans MS" pitchFamily="66" charset="0"/>
              </a:rPr>
              <a:t>httpContext.Setup</a:t>
            </a:r>
            <a:r>
              <a:rPr lang="en-US" altLang="zh-CN" sz="1600" dirty="0">
                <a:latin typeface="Comic Sans MS" pitchFamily="66" charset="0"/>
              </a:rPr>
              <a:t>(</a:t>
            </a:r>
            <a:r>
              <a:rPr lang="en-US" altLang="zh-CN" sz="1600" dirty="0" err="1">
                <a:latin typeface="Comic Sans MS" pitchFamily="66" charset="0"/>
              </a:rPr>
              <a:t>ht</a:t>
            </a:r>
            <a:r>
              <a:rPr lang="en-US" altLang="zh-CN" sz="1600" dirty="0">
                <a:latin typeface="Comic Sans MS" pitchFamily="66" charset="0"/>
              </a:rPr>
              <a:t> =&gt; </a:t>
            </a:r>
            <a:r>
              <a:rPr lang="en-US" altLang="zh-CN" sz="1600" dirty="0" err="1">
                <a:latin typeface="Comic Sans MS" pitchFamily="66" charset="0"/>
              </a:rPr>
              <a:t>ht.Request</a:t>
            </a:r>
            <a:r>
              <a:rPr lang="en-US" altLang="zh-CN" sz="1600" dirty="0">
                <a:latin typeface="Comic Sans MS" pitchFamily="66" charset="0"/>
              </a:rPr>
              <a:t>).Returns(</a:t>
            </a:r>
            <a:r>
              <a:rPr lang="en-US" altLang="zh-CN" sz="1600" dirty="0" err="1">
                <a:latin typeface="Comic Sans MS" pitchFamily="66" charset="0"/>
              </a:rPr>
              <a:t>request.Object</a:t>
            </a:r>
            <a:r>
              <a:rPr lang="en-US" altLang="zh-CN" sz="1600" dirty="0">
                <a:latin typeface="Comic Sans MS" pitchFamily="66" charset="0"/>
              </a:rPr>
              <a:t>);</a:t>
            </a:r>
          </a:p>
          <a:p>
            <a:pPr>
              <a:buNone/>
            </a:pPr>
            <a:endParaRPr lang="en-US" altLang="zh-CN" sz="1600" dirty="0">
              <a:latin typeface="Comic Sans MS" pitchFamily="66" charset="0"/>
            </a:endParaRPr>
          </a:p>
          <a:p>
            <a:pPr>
              <a:buNone/>
            </a:pPr>
            <a:r>
              <a:rPr lang="en-US" altLang="zh-CN" sz="1600" dirty="0" err="1">
                <a:latin typeface="Comic Sans MS" pitchFamily="66" charset="0"/>
              </a:rPr>
              <a:t>ControllerContext</a:t>
            </a:r>
            <a:r>
              <a:rPr lang="en-US" altLang="zh-CN" sz="1600" dirty="0">
                <a:latin typeface="Comic Sans MS" pitchFamily="66" charset="0"/>
              </a:rPr>
              <a:t> </a:t>
            </a:r>
            <a:r>
              <a:rPr lang="en-US" altLang="zh-CN" sz="1600" dirty="0" err="1">
                <a:latin typeface="Comic Sans MS" pitchFamily="66" charset="0"/>
              </a:rPr>
              <a:t>controllerContext</a:t>
            </a:r>
            <a:r>
              <a:rPr lang="en-US" altLang="zh-CN" sz="1600" dirty="0">
                <a:latin typeface="Comic Sans MS" pitchFamily="66" charset="0"/>
              </a:rPr>
              <a:t> = new </a:t>
            </a:r>
            <a:r>
              <a:rPr lang="en-US" altLang="zh-CN" sz="1600" dirty="0" err="1">
                <a:latin typeface="Comic Sans MS" pitchFamily="66" charset="0"/>
              </a:rPr>
              <a:t>ControllerContext</a:t>
            </a:r>
            <a:r>
              <a:rPr lang="en-US" altLang="zh-CN" sz="1600" dirty="0">
                <a:latin typeface="Comic Sans MS" pitchFamily="66" charset="0"/>
              </a:rPr>
              <a:t>();</a:t>
            </a:r>
          </a:p>
          <a:p>
            <a:pPr>
              <a:buNone/>
            </a:pPr>
            <a:r>
              <a:rPr lang="en-US" altLang="zh-CN" sz="1600" dirty="0" err="1">
                <a:latin typeface="Comic Sans MS" pitchFamily="66" charset="0"/>
              </a:rPr>
              <a:t>controllerContext.HttpContext</a:t>
            </a:r>
            <a:r>
              <a:rPr lang="en-US" altLang="zh-CN" sz="1600" dirty="0">
                <a:latin typeface="Comic Sans MS" pitchFamily="66" charset="0"/>
              </a:rPr>
              <a:t> = </a:t>
            </a:r>
            <a:r>
              <a:rPr lang="en-US" altLang="zh-CN" sz="1600" dirty="0" err="1">
                <a:latin typeface="Comic Sans MS" pitchFamily="66" charset="0"/>
              </a:rPr>
              <a:t>httpContext.Object</a:t>
            </a:r>
            <a:r>
              <a:rPr lang="en-US" altLang="zh-CN" sz="1600" dirty="0">
                <a:latin typeface="Comic Sans MS" pitchFamily="66" charset="0"/>
              </a:rPr>
              <a:t>;</a:t>
            </a:r>
          </a:p>
          <a:p>
            <a:pPr>
              <a:buNone/>
            </a:pPr>
            <a:r>
              <a:rPr lang="en-US" altLang="zh-CN" sz="1600" dirty="0" err="1">
                <a:latin typeface="Comic Sans MS" pitchFamily="66" charset="0"/>
              </a:rPr>
              <a:t>controller.ControllerContext</a:t>
            </a:r>
            <a:r>
              <a:rPr lang="en-US" altLang="zh-CN" sz="1600" dirty="0">
                <a:latin typeface="Comic Sans MS" pitchFamily="66" charset="0"/>
              </a:rPr>
              <a:t> = </a:t>
            </a:r>
            <a:r>
              <a:rPr lang="en-US" altLang="zh-CN" sz="1600" dirty="0" err="1">
                <a:latin typeface="Comic Sans MS" pitchFamily="66" charset="0"/>
              </a:rPr>
              <a:t>controllerContext</a:t>
            </a:r>
            <a:r>
              <a:rPr lang="en-US" altLang="zh-CN" sz="1600" dirty="0">
                <a:latin typeface="Comic Sans MS" pitchFamily="66" charset="0"/>
              </a:rPr>
              <a:t>;</a:t>
            </a:r>
          </a:p>
          <a:p>
            <a:pPr>
              <a:buNone/>
            </a:pPr>
            <a:endParaRPr lang="en-US" altLang="zh-CN" sz="1600" dirty="0">
              <a:latin typeface="Comic Sans MS" pitchFamily="66" charset="0"/>
            </a:endParaRPr>
          </a:p>
          <a:p>
            <a:pPr>
              <a:buNone/>
            </a:pPr>
            <a:r>
              <a:rPr lang="en-US" altLang="zh-CN" sz="1600" dirty="0" err="1">
                <a:latin typeface="Comic Sans MS" pitchFamily="66" charset="0"/>
              </a:rPr>
              <a:t>ViewResult</a:t>
            </a:r>
            <a:r>
              <a:rPr lang="en-US" altLang="zh-CN" sz="1600" dirty="0">
                <a:latin typeface="Comic Sans MS" pitchFamily="66" charset="0"/>
              </a:rPr>
              <a:t> result = </a:t>
            </a:r>
            <a:r>
              <a:rPr lang="en-US" altLang="zh-CN" sz="1600" dirty="0" err="1">
                <a:latin typeface="Comic Sans MS" pitchFamily="66" charset="0"/>
              </a:rPr>
              <a:t>controller.Index</a:t>
            </a:r>
            <a:r>
              <a:rPr lang="en-US" altLang="zh-CN" sz="1600" dirty="0">
                <a:latin typeface="Comic Sans MS" pitchFamily="66" charset="0"/>
              </a:rPr>
              <a:t>() as </a:t>
            </a:r>
            <a:r>
              <a:rPr lang="en-US" altLang="zh-CN" sz="1600" dirty="0" err="1">
                <a:latin typeface="Comic Sans MS" pitchFamily="66" charset="0"/>
              </a:rPr>
              <a:t>ViewResult</a:t>
            </a:r>
            <a:r>
              <a:rPr lang="en-US" altLang="zh-CN" sz="1600" dirty="0">
                <a:latin typeface="Comic Sans MS" pitchFamily="66" charset="0"/>
              </a:rPr>
              <a:t>;</a:t>
            </a:r>
            <a:endParaRPr lang="zh-CN" altLang="en-US" sz="1600" dirty="0">
              <a:latin typeface="Comic Sans MS" pitchFamily="66" charset="0"/>
            </a:endParaRPr>
          </a:p>
        </p:txBody>
      </p:sp>
    </p:spTree>
    <p:extLst>
      <p:ext uri="{BB962C8B-B14F-4D97-AF65-F5344CB8AC3E}">
        <p14:creationId xmlns:p14="http://schemas.microsoft.com/office/powerpoint/2010/main" val="247854358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r>
              <a:rPr lang="en-US" altLang="zh-CN" dirty="0"/>
              <a:t>.</a:t>
            </a:r>
            <a:r>
              <a:rPr lang="zh-CN" altLang="en-US" dirty="0"/>
              <a:t>回顾</a:t>
            </a:r>
          </a:p>
        </p:txBody>
      </p:sp>
      <p:sp>
        <p:nvSpPr>
          <p:cNvPr id="3" name="矩形 2"/>
          <p:cNvSpPr/>
          <p:nvPr/>
        </p:nvSpPr>
        <p:spPr>
          <a:xfrm>
            <a:off x="655093" y="2413338"/>
            <a:ext cx="8065826" cy="1702389"/>
          </a:xfrm>
          <a:prstGeom prst="rect">
            <a:avLst/>
          </a:prstGeom>
        </p:spPr>
        <p:txBody>
          <a:bodyPr wrap="square">
            <a:spAutoFit/>
          </a:bodyPr>
          <a:lstStyle/>
          <a:p>
            <a:pPr eaLnBrk="1" fontAlgn="auto" hangingPunct="1">
              <a:lnSpc>
                <a:spcPct val="150000"/>
              </a:lnSpc>
              <a:spcBef>
                <a:spcPts val="0"/>
              </a:spcBef>
              <a:spcAft>
                <a:spcPts val="0"/>
              </a:spcAft>
              <a:buNone/>
              <a:defRPr/>
            </a:pPr>
            <a:r>
              <a:rPr lang="zh-CN" altLang="en-US" dirty="0">
                <a:solidFill>
                  <a:schemeClr val="bg1"/>
                </a:solidFill>
                <a:latin typeface="+mj-ea"/>
              </a:rPr>
              <a:t>单元测试是一种自动执行的代码片段，它通过调用被测试的类或者方法，验证被测试的类或者方法是否按照某些假定条件执行了相应的逻辑行为。单元测试通常都会使用某个单元测试框架编写，应当易于快速编写，并且具备可自动执行、可靠、可读和可维护的基本特征。</a:t>
            </a:r>
          </a:p>
        </p:txBody>
      </p:sp>
    </p:spTree>
    <p:extLst>
      <p:ext uri="{BB962C8B-B14F-4D97-AF65-F5344CB8AC3E}">
        <p14:creationId xmlns:p14="http://schemas.microsoft.com/office/powerpoint/2010/main" val="379517385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2773291689"/>
              </p:ext>
            </p:extLst>
          </p:nvPr>
        </p:nvGraphicFramePr>
        <p:xfrm>
          <a:off x="327544" y="1519171"/>
          <a:ext cx="8570795" cy="1188403"/>
        </p:xfrm>
        <a:graphic>
          <a:graphicData uri="http://schemas.openxmlformats.org/drawingml/2006/table">
            <a:tbl>
              <a:tblPr firstRow="1" bandRow="1">
                <a:tableStyleId>{91EBBBCC-DAD2-459C-BE2E-F6DE35CF9A28}</a:tableStyleId>
              </a:tblPr>
              <a:tblGrid>
                <a:gridCol w="895614">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1698172">
                  <a:extLst>
                    <a:ext uri="{9D8B030D-6E8A-4147-A177-3AD203B41FA5}">
                      <a16:colId xmlns:a16="http://schemas.microsoft.com/office/drawing/2014/main" val="20002"/>
                    </a:ext>
                  </a:extLst>
                </a:gridCol>
                <a:gridCol w="2319409">
                  <a:extLst>
                    <a:ext uri="{9D8B030D-6E8A-4147-A177-3AD203B41FA5}">
                      <a16:colId xmlns:a16="http://schemas.microsoft.com/office/drawing/2014/main" val="20003"/>
                    </a:ext>
                  </a:extLst>
                </a:gridCol>
              </a:tblGrid>
              <a:tr h="398725">
                <a:tc>
                  <a:txBody>
                    <a:bodyPr/>
                    <a:lstStyle/>
                    <a:p>
                      <a:r>
                        <a:rPr lang="zh-CN" altLang="en-US" sz="1400" b="0" dirty="0">
                          <a:solidFill>
                            <a:schemeClr val="bg1">
                              <a:lumMod val="50000"/>
                            </a:schemeClr>
                          </a:solidFill>
                          <a:effectLst/>
                          <a:latin typeface="+mj-ea"/>
                          <a:ea typeface="+mj-ea"/>
                        </a:rPr>
                        <a:t>作业编号</a:t>
                      </a:r>
                    </a:p>
                  </a:txBody>
                  <a:tcPr/>
                </a:tc>
                <a:tc>
                  <a:txBody>
                    <a:bodyPr/>
                    <a:lstStyle/>
                    <a:p>
                      <a:r>
                        <a:rPr lang="zh-CN" altLang="en-US" sz="1400" b="0" dirty="0">
                          <a:solidFill>
                            <a:schemeClr val="bg1">
                              <a:lumMod val="50000"/>
                            </a:schemeClr>
                          </a:solidFill>
                          <a:effectLst/>
                          <a:latin typeface="+mj-ea"/>
                          <a:ea typeface="+mj-ea"/>
                        </a:rPr>
                        <a:t>作业任务</a:t>
                      </a:r>
                    </a:p>
                  </a:txBody>
                  <a:tcPr/>
                </a:tc>
                <a:tc>
                  <a:txBody>
                    <a:bodyPr/>
                    <a:lstStyle/>
                    <a:p>
                      <a:r>
                        <a:rPr lang="zh-CN" altLang="en-US" sz="1400" b="0" dirty="0">
                          <a:solidFill>
                            <a:schemeClr val="bg1">
                              <a:lumMod val="50000"/>
                            </a:schemeClr>
                          </a:solidFill>
                          <a:effectLst/>
                          <a:latin typeface="+mj-ea"/>
                          <a:ea typeface="+mj-ea"/>
                        </a:rPr>
                        <a:t>关联工作产品模板</a:t>
                      </a:r>
                    </a:p>
                  </a:txBody>
                  <a:tcPr/>
                </a:tc>
                <a:tc>
                  <a:txBody>
                    <a:bodyPr/>
                    <a:lstStyle/>
                    <a:p>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789678">
                <a:tc>
                  <a:txBody>
                    <a:bodyPr/>
                    <a:lstStyle/>
                    <a:p>
                      <a:pPr algn="r"/>
                      <a:r>
                        <a:rPr lang="en-US" altLang="zh-CN" sz="1400" dirty="0">
                          <a:solidFill>
                            <a:schemeClr val="bg1">
                              <a:lumMod val="50000"/>
                            </a:schemeClr>
                          </a:solidFill>
                          <a:effectLst/>
                          <a:latin typeface="+mj-ea"/>
                          <a:ea typeface="+mj-ea"/>
                        </a:rPr>
                        <a:t>9.</a:t>
                      </a:r>
                      <a:endParaRPr lang="zh-CN" altLang="en-US" sz="1400" dirty="0">
                        <a:solidFill>
                          <a:schemeClr val="bg1">
                            <a:lumMod val="50000"/>
                          </a:schemeClr>
                        </a:solidFill>
                        <a:effectLst/>
                        <a:latin typeface="+mj-ea"/>
                        <a:ea typeface="+mj-ea"/>
                      </a:endParaRPr>
                    </a:p>
                  </a:txBody>
                  <a:tcPr/>
                </a:tc>
                <a:tc>
                  <a:txBody>
                    <a:bodyPr/>
                    <a:lstStyle/>
                    <a:p>
                      <a:r>
                        <a:rPr lang="zh-CN" altLang="en-US" sz="1400" dirty="0">
                          <a:solidFill>
                            <a:schemeClr val="bg1">
                              <a:lumMod val="50000"/>
                            </a:schemeClr>
                          </a:solidFill>
                          <a:effectLst/>
                          <a:latin typeface="+mj-ea"/>
                          <a:ea typeface="+mj-ea"/>
                        </a:rPr>
                        <a:t>对于课堂采用 </a:t>
                      </a:r>
                      <a:r>
                        <a:rPr lang="en-US" altLang="zh-CN" sz="1400" dirty="0">
                          <a:solidFill>
                            <a:schemeClr val="bg1">
                              <a:lumMod val="50000"/>
                            </a:schemeClr>
                          </a:solidFill>
                          <a:effectLst/>
                          <a:latin typeface="+mj-ea"/>
                          <a:ea typeface="+mj-ea"/>
                        </a:rPr>
                        <a:t>MVC </a:t>
                      </a:r>
                      <a:r>
                        <a:rPr lang="zh-CN" altLang="en-US" sz="1400" dirty="0">
                          <a:solidFill>
                            <a:schemeClr val="bg1">
                              <a:lumMod val="50000"/>
                            </a:schemeClr>
                          </a:solidFill>
                          <a:effectLst/>
                          <a:latin typeface="+mj-ea"/>
                          <a:ea typeface="+mj-ea"/>
                        </a:rPr>
                        <a:t>的应用 </a:t>
                      </a:r>
                      <a:r>
                        <a:rPr lang="en-US" altLang="zh-CN" sz="1400" dirty="0">
                          <a:solidFill>
                            <a:schemeClr val="bg1">
                              <a:lumMod val="50000"/>
                            </a:schemeClr>
                          </a:solidFill>
                          <a:effectLst/>
                          <a:latin typeface="+mj-ea"/>
                          <a:ea typeface="+mj-ea"/>
                        </a:rPr>
                        <a:t>Address</a:t>
                      </a:r>
                      <a:r>
                        <a:rPr lang="zh-CN" altLang="en-US" sz="1400" dirty="0">
                          <a:solidFill>
                            <a:schemeClr val="bg1">
                              <a:lumMod val="50000"/>
                            </a:schemeClr>
                          </a:solidFill>
                          <a:effectLst/>
                          <a:latin typeface="+mj-ea"/>
                          <a:ea typeface="+mj-ea"/>
                        </a:rPr>
                        <a:t>的处理，请整理出 </a:t>
                      </a:r>
                      <a:r>
                        <a:rPr lang="en-US" altLang="zh-CN" sz="1400" dirty="0" err="1">
                          <a:solidFill>
                            <a:schemeClr val="bg1">
                              <a:lumMod val="50000"/>
                            </a:schemeClr>
                          </a:solidFill>
                          <a:effectLst/>
                          <a:latin typeface="+mj-ea"/>
                          <a:ea typeface="+mj-ea"/>
                        </a:rPr>
                        <a:t>AddressController</a:t>
                      </a:r>
                      <a:r>
                        <a:rPr lang="en-US" altLang="zh-CN" sz="1400" dirty="0">
                          <a:solidFill>
                            <a:schemeClr val="bg1">
                              <a:lumMod val="50000"/>
                            </a:schemeClr>
                          </a:solidFill>
                          <a:effectLst/>
                          <a:latin typeface="+mj-ea"/>
                          <a:ea typeface="+mj-ea"/>
                        </a:rPr>
                        <a:t> </a:t>
                      </a:r>
                      <a:r>
                        <a:rPr lang="zh-CN" altLang="en-US" sz="1400" dirty="0">
                          <a:solidFill>
                            <a:schemeClr val="bg1">
                              <a:lumMod val="50000"/>
                            </a:schemeClr>
                          </a:solidFill>
                          <a:effectLst/>
                          <a:latin typeface="+mj-ea"/>
                          <a:ea typeface="+mj-ea"/>
                        </a:rPr>
                        <a:t>每个</a:t>
                      </a:r>
                      <a:r>
                        <a:rPr lang="en-US" altLang="zh-CN" sz="1400" dirty="0">
                          <a:solidFill>
                            <a:schemeClr val="bg1">
                              <a:lumMod val="50000"/>
                            </a:schemeClr>
                          </a:solidFill>
                          <a:effectLst/>
                          <a:latin typeface="+mj-ea"/>
                          <a:ea typeface="+mj-ea"/>
                        </a:rPr>
                        <a:t>Action </a:t>
                      </a:r>
                      <a:r>
                        <a:rPr lang="zh-CN" altLang="en-US" sz="1400" dirty="0">
                          <a:solidFill>
                            <a:schemeClr val="bg1">
                              <a:lumMod val="50000"/>
                            </a:schemeClr>
                          </a:solidFill>
                          <a:effectLst/>
                          <a:latin typeface="+mj-ea"/>
                          <a:ea typeface="+mj-ea"/>
                        </a:rPr>
                        <a:t>需要测试的基本目标。</a:t>
                      </a:r>
                    </a:p>
                  </a:txBody>
                  <a:tcPr/>
                </a:tc>
                <a:tc>
                  <a:txBody>
                    <a:bodyPr/>
                    <a:lstStyle/>
                    <a:p>
                      <a:r>
                        <a:rPr lang="zh-CN" altLang="en-US" sz="1400" dirty="0">
                          <a:solidFill>
                            <a:schemeClr val="bg1">
                              <a:lumMod val="50000"/>
                            </a:schemeClr>
                          </a:solidFill>
                          <a:effectLst/>
                          <a:latin typeface="+mj-ea"/>
                          <a:ea typeface="+mj-ea"/>
                        </a:rPr>
                        <a:t>课堂例子。</a:t>
                      </a:r>
                    </a:p>
                  </a:txBody>
                  <a:tcPr/>
                </a:tc>
                <a:tc>
                  <a:txBody>
                    <a:bodyPr/>
                    <a:lstStyle/>
                    <a:p>
                      <a:r>
                        <a:rPr lang="zh-CN" altLang="en-US" sz="1400" dirty="0">
                          <a:solidFill>
                            <a:schemeClr val="bg1">
                              <a:lumMod val="50000"/>
                            </a:schemeClr>
                          </a:solidFill>
                          <a:effectLst/>
                          <a:latin typeface="+mj-ea"/>
                          <a:ea typeface="+mj-ea"/>
                        </a:rPr>
                        <a:t>个人独立完成，现时</a:t>
                      </a:r>
                      <a:r>
                        <a:rPr lang="en-US" altLang="zh-CN" sz="1400" dirty="0">
                          <a:solidFill>
                            <a:schemeClr val="bg1">
                              <a:lumMod val="50000"/>
                            </a:schemeClr>
                          </a:solidFill>
                          <a:effectLst/>
                          <a:latin typeface="+mj-ea"/>
                          <a:ea typeface="+mj-ea"/>
                        </a:rPr>
                        <a:t>30</a:t>
                      </a:r>
                      <a:r>
                        <a:rPr lang="zh-CN" altLang="en-US" sz="1400" dirty="0">
                          <a:solidFill>
                            <a:schemeClr val="bg1">
                              <a:lumMod val="50000"/>
                            </a:schemeClr>
                          </a:solidFill>
                          <a:effectLst/>
                          <a:latin typeface="+mj-ea"/>
                          <a:ea typeface="+mj-ea"/>
                        </a:rPr>
                        <a:t>分钟。</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250543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5433" y="2531237"/>
            <a:ext cx="7455888" cy="707886"/>
          </a:xfrm>
          <a:prstGeom prst="rect">
            <a:avLst/>
          </a:prstGeom>
          <a:noFill/>
        </p:spPr>
        <p:txBody>
          <a:bodyPr wrap="none">
            <a:spAutoFit/>
          </a:bodyPr>
          <a:lstStyle/>
          <a:p>
            <a:pPr algn="ctr">
              <a:buFont typeface="Wingdings" pitchFamily="2" charset="2"/>
              <a:buNone/>
              <a:defRPr/>
            </a:pPr>
            <a:r>
              <a:rPr lang="zh-CN"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本次学习结束，谢谢您的参与！</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MVC VS </a:t>
            </a:r>
            <a:r>
              <a:rPr lang="en-US" altLang="zh-CN" dirty="0" err="1"/>
              <a:t>WebForm</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892738129"/>
              </p:ext>
            </p:extLst>
          </p:nvPr>
        </p:nvGraphicFramePr>
        <p:xfrm>
          <a:off x="363063" y="1238083"/>
          <a:ext cx="8449055" cy="5303520"/>
        </p:xfrm>
        <a:graphic>
          <a:graphicData uri="http://schemas.openxmlformats.org/drawingml/2006/table">
            <a:tbl>
              <a:tblPr firstRow="1" bandRow="1">
                <a:effectLst/>
                <a:tableStyleId>{5C22544A-7EE6-4342-B048-85BDC9FD1C3A}</a:tableStyleId>
              </a:tblPr>
              <a:tblGrid>
                <a:gridCol w="1358859">
                  <a:extLst>
                    <a:ext uri="{9D8B030D-6E8A-4147-A177-3AD203B41FA5}">
                      <a16:colId xmlns:a16="http://schemas.microsoft.com/office/drawing/2014/main" val="20000"/>
                    </a:ext>
                  </a:extLst>
                </a:gridCol>
                <a:gridCol w="7090196">
                  <a:extLst>
                    <a:ext uri="{9D8B030D-6E8A-4147-A177-3AD203B41FA5}">
                      <a16:colId xmlns:a16="http://schemas.microsoft.com/office/drawing/2014/main" val="20001"/>
                    </a:ext>
                  </a:extLst>
                </a:gridCol>
              </a:tblGrid>
              <a:tr h="2265138">
                <a:tc>
                  <a:txBody>
                    <a:bodyPr/>
                    <a:lstStyle/>
                    <a:p>
                      <a:pPr algn="r">
                        <a:lnSpc>
                          <a:spcPct val="150000"/>
                        </a:lnSpc>
                      </a:pPr>
                      <a:r>
                        <a:rPr lang="en-US" altLang="zh-CN" sz="1600" b="0" dirty="0">
                          <a:solidFill>
                            <a:schemeClr val="bg1">
                              <a:lumMod val="50000"/>
                            </a:schemeClr>
                          </a:solidFill>
                          <a:latin typeface="+mj-ea"/>
                          <a:ea typeface="+mj-ea"/>
                        </a:rPr>
                        <a:t>MVC</a:t>
                      </a:r>
                      <a:r>
                        <a:rPr lang="zh-CN" altLang="en-US" sz="1600" b="0" dirty="0">
                          <a:solidFill>
                            <a:schemeClr val="bg1">
                              <a:lumMod val="50000"/>
                            </a:schemeClr>
                          </a:solidFill>
                          <a:latin typeface="+mj-ea"/>
                          <a:ea typeface="+mj-ea"/>
                        </a:rPr>
                        <a:t>：</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marR="0" indent="-2286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dirty="0">
                          <a:solidFill>
                            <a:schemeClr val="bg1">
                              <a:lumMod val="50000"/>
                            </a:schemeClr>
                          </a:solidFill>
                          <a:latin typeface="+mj-ea"/>
                          <a:ea typeface="+mj-ea"/>
                        </a:rPr>
                        <a:t>通过将应用程序分为模型、视图和控制器，化繁为简的工作更加轻松。</a:t>
                      </a:r>
                    </a:p>
                    <a:p>
                      <a:pPr marL="228600" marR="0" indent="-2286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dirty="0">
                          <a:solidFill>
                            <a:schemeClr val="bg1">
                              <a:lumMod val="50000"/>
                            </a:schemeClr>
                          </a:solidFill>
                          <a:latin typeface="+mj-ea"/>
                          <a:ea typeface="+mj-ea"/>
                        </a:rPr>
                        <a:t>它不使用视图状态或基于服务器的窗体。这使得 </a:t>
                      </a:r>
                      <a:r>
                        <a:rPr lang="en-US" altLang="zh-CN" sz="1400" b="0" dirty="0">
                          <a:solidFill>
                            <a:schemeClr val="bg1">
                              <a:lumMod val="50000"/>
                            </a:schemeClr>
                          </a:solidFill>
                          <a:latin typeface="+mj-ea"/>
                          <a:ea typeface="+mj-ea"/>
                        </a:rPr>
                        <a:t>MVC </a:t>
                      </a:r>
                      <a:r>
                        <a:rPr lang="zh-CN" altLang="en-US" sz="1400" b="0" dirty="0">
                          <a:solidFill>
                            <a:schemeClr val="bg1">
                              <a:lumMod val="50000"/>
                            </a:schemeClr>
                          </a:solidFill>
                          <a:latin typeface="+mj-ea"/>
                          <a:ea typeface="+mj-ea"/>
                        </a:rPr>
                        <a:t>框架特别适合想要完全控制应用程序行为的开发人员。</a:t>
                      </a:r>
                    </a:p>
                    <a:p>
                      <a:pPr marL="228600" marR="0" indent="-2286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dirty="0">
                          <a:solidFill>
                            <a:schemeClr val="bg1">
                              <a:lumMod val="50000"/>
                            </a:schemeClr>
                          </a:solidFill>
                          <a:latin typeface="+mj-ea"/>
                          <a:ea typeface="+mj-ea"/>
                        </a:rPr>
                        <a:t>它使用一种通过单一控制器处理 </a:t>
                      </a:r>
                      <a:r>
                        <a:rPr lang="en-US" altLang="zh-CN" sz="1400" b="0" dirty="0">
                          <a:solidFill>
                            <a:schemeClr val="bg1">
                              <a:lumMod val="50000"/>
                            </a:schemeClr>
                          </a:solidFill>
                          <a:latin typeface="+mj-ea"/>
                          <a:ea typeface="+mj-ea"/>
                        </a:rPr>
                        <a:t>Web </a:t>
                      </a:r>
                      <a:r>
                        <a:rPr lang="zh-CN" altLang="en-US" sz="1400" b="0" dirty="0">
                          <a:solidFill>
                            <a:schemeClr val="bg1">
                              <a:lumMod val="50000"/>
                            </a:schemeClr>
                          </a:solidFill>
                          <a:latin typeface="+mj-ea"/>
                          <a:ea typeface="+mj-ea"/>
                        </a:rPr>
                        <a:t>应用程序请求的前端控制器模式。这使您可以设计一个支持丰富路由基础结构的应用程序。</a:t>
                      </a:r>
                    </a:p>
                    <a:p>
                      <a:pPr marL="228600" marR="0" indent="-2286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dirty="0">
                          <a:solidFill>
                            <a:schemeClr val="bg1">
                              <a:lumMod val="50000"/>
                            </a:schemeClr>
                          </a:solidFill>
                          <a:latin typeface="+mj-ea"/>
                          <a:ea typeface="+mj-ea"/>
                        </a:rPr>
                        <a:t>它为测试驱动的开发 </a:t>
                      </a:r>
                      <a:r>
                        <a:rPr lang="en-US" altLang="zh-CN" sz="1400" b="0" dirty="0">
                          <a:solidFill>
                            <a:schemeClr val="bg1">
                              <a:lumMod val="50000"/>
                            </a:schemeClr>
                          </a:solidFill>
                          <a:latin typeface="+mj-ea"/>
                          <a:ea typeface="+mj-ea"/>
                        </a:rPr>
                        <a:t>(TDD) </a:t>
                      </a:r>
                      <a:r>
                        <a:rPr lang="zh-CN" altLang="en-US" sz="1400" b="0" dirty="0">
                          <a:solidFill>
                            <a:schemeClr val="bg1">
                              <a:lumMod val="50000"/>
                            </a:schemeClr>
                          </a:solidFill>
                          <a:latin typeface="+mj-ea"/>
                          <a:ea typeface="+mj-ea"/>
                        </a:rPr>
                        <a:t>提供了更好的支持。</a:t>
                      </a:r>
                    </a:p>
                    <a:p>
                      <a:pPr marL="228600" marR="0" indent="-2286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dirty="0">
                          <a:solidFill>
                            <a:schemeClr val="bg1">
                              <a:lumMod val="50000"/>
                            </a:schemeClr>
                          </a:solidFill>
                          <a:latin typeface="+mj-ea"/>
                          <a:ea typeface="+mj-ea"/>
                        </a:rPr>
                        <a:t>它非常适合大型开发人员团队支持的 </a:t>
                      </a:r>
                      <a:r>
                        <a:rPr lang="en-US" altLang="zh-CN" sz="1400" b="0" dirty="0">
                          <a:solidFill>
                            <a:schemeClr val="bg1">
                              <a:lumMod val="50000"/>
                            </a:schemeClr>
                          </a:solidFill>
                          <a:latin typeface="+mj-ea"/>
                          <a:ea typeface="+mj-ea"/>
                        </a:rPr>
                        <a:t>Web </a:t>
                      </a:r>
                      <a:r>
                        <a:rPr lang="zh-CN" altLang="en-US" sz="1400" b="0" dirty="0">
                          <a:solidFill>
                            <a:schemeClr val="bg1">
                              <a:lumMod val="50000"/>
                            </a:schemeClr>
                          </a:solidFill>
                          <a:latin typeface="+mj-ea"/>
                          <a:ea typeface="+mj-ea"/>
                        </a:rPr>
                        <a:t>应用程序，以及需要对应用程序行为进行极度控制的 </a:t>
                      </a:r>
                      <a:r>
                        <a:rPr lang="en-US" altLang="zh-CN" sz="1400" b="0" dirty="0">
                          <a:solidFill>
                            <a:schemeClr val="bg1">
                              <a:lumMod val="50000"/>
                            </a:schemeClr>
                          </a:solidFill>
                          <a:latin typeface="+mj-ea"/>
                          <a:ea typeface="+mj-ea"/>
                        </a:rPr>
                        <a:t>Web </a:t>
                      </a:r>
                      <a:r>
                        <a:rPr lang="zh-CN" altLang="en-US" sz="1400" b="0" dirty="0">
                          <a:solidFill>
                            <a:schemeClr val="bg1">
                              <a:lumMod val="50000"/>
                            </a:schemeClr>
                          </a:solidFill>
                          <a:latin typeface="+mj-ea"/>
                          <a:ea typeface="+mj-ea"/>
                        </a:rPr>
                        <a:t>设计人员。</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27563">
                <a:tc>
                  <a:txBody>
                    <a:bodyPr/>
                    <a:lstStyle/>
                    <a:p>
                      <a:pPr algn="r">
                        <a:lnSpc>
                          <a:spcPct val="150000"/>
                        </a:lnSpc>
                      </a:pPr>
                      <a:r>
                        <a:rPr lang="en-US" altLang="zh-CN" sz="1600" b="0" dirty="0" err="1">
                          <a:solidFill>
                            <a:schemeClr val="bg1">
                              <a:lumMod val="50000"/>
                            </a:schemeClr>
                          </a:solidFill>
                          <a:latin typeface="+mj-ea"/>
                          <a:ea typeface="+mj-ea"/>
                        </a:rPr>
                        <a:t>WebForm</a:t>
                      </a:r>
                      <a:r>
                        <a:rPr lang="zh-CN" altLang="en-US" sz="1600" b="0" dirty="0">
                          <a:solidFill>
                            <a:schemeClr val="bg1">
                              <a:lumMod val="50000"/>
                            </a:schemeClr>
                          </a:solidFill>
                          <a:latin typeface="+mj-ea"/>
                          <a:ea typeface="+mj-ea"/>
                        </a:rPr>
                        <a:t>：</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indent="-3429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dirty="0">
                          <a:solidFill>
                            <a:schemeClr val="bg1">
                              <a:lumMod val="50000"/>
                            </a:schemeClr>
                          </a:solidFill>
                          <a:latin typeface="+mj-ea"/>
                          <a:ea typeface="+mj-ea"/>
                        </a:rPr>
                        <a:t>它支持通过 </a:t>
                      </a:r>
                      <a:r>
                        <a:rPr lang="en-US" altLang="zh-CN" sz="1400" b="0" dirty="0">
                          <a:solidFill>
                            <a:schemeClr val="bg1">
                              <a:lumMod val="50000"/>
                            </a:schemeClr>
                          </a:solidFill>
                          <a:latin typeface="+mj-ea"/>
                          <a:ea typeface="+mj-ea"/>
                        </a:rPr>
                        <a:t>HTTP </a:t>
                      </a:r>
                      <a:r>
                        <a:rPr lang="zh-CN" altLang="en-US" sz="1400" b="0" dirty="0">
                          <a:solidFill>
                            <a:schemeClr val="bg1">
                              <a:lumMod val="50000"/>
                            </a:schemeClr>
                          </a:solidFill>
                          <a:latin typeface="+mj-ea"/>
                          <a:ea typeface="+mj-ea"/>
                        </a:rPr>
                        <a:t>保留状态的事件模型，这有益于开发业务线 </a:t>
                      </a:r>
                      <a:r>
                        <a:rPr lang="en-US" altLang="zh-CN" sz="1400" b="0" dirty="0">
                          <a:solidFill>
                            <a:schemeClr val="bg1">
                              <a:lumMod val="50000"/>
                            </a:schemeClr>
                          </a:solidFill>
                          <a:latin typeface="+mj-ea"/>
                          <a:ea typeface="+mj-ea"/>
                        </a:rPr>
                        <a:t>Web </a:t>
                      </a:r>
                      <a:r>
                        <a:rPr lang="zh-CN" altLang="en-US" sz="1400" b="0" dirty="0">
                          <a:solidFill>
                            <a:schemeClr val="bg1">
                              <a:lumMod val="50000"/>
                            </a:schemeClr>
                          </a:solidFill>
                          <a:latin typeface="+mj-ea"/>
                          <a:ea typeface="+mj-ea"/>
                        </a:rPr>
                        <a:t>应用程序。基于 </a:t>
                      </a:r>
                      <a:r>
                        <a:rPr lang="en-US" altLang="zh-CN" sz="1400" b="0" dirty="0">
                          <a:solidFill>
                            <a:schemeClr val="bg1">
                              <a:lumMod val="50000"/>
                            </a:schemeClr>
                          </a:solidFill>
                          <a:latin typeface="+mj-ea"/>
                          <a:ea typeface="+mj-ea"/>
                        </a:rPr>
                        <a:t>Web </a:t>
                      </a:r>
                      <a:r>
                        <a:rPr lang="zh-CN" altLang="en-US" sz="1400" b="0" dirty="0">
                          <a:solidFill>
                            <a:schemeClr val="bg1">
                              <a:lumMod val="50000"/>
                            </a:schemeClr>
                          </a:solidFill>
                          <a:latin typeface="+mj-ea"/>
                          <a:ea typeface="+mj-ea"/>
                        </a:rPr>
                        <a:t>窗体的应用程序提供了在数百个服务器控件中受支持的许多事件。</a:t>
                      </a:r>
                    </a:p>
                    <a:p>
                      <a:pPr marL="342900" marR="0" indent="-3429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dirty="0">
                          <a:solidFill>
                            <a:schemeClr val="bg1">
                              <a:lumMod val="50000"/>
                            </a:schemeClr>
                          </a:solidFill>
                          <a:latin typeface="+mj-ea"/>
                          <a:ea typeface="+mj-ea"/>
                        </a:rPr>
                        <a:t>它使用页面控制器模式向单个页面添加功能。</a:t>
                      </a:r>
                    </a:p>
                    <a:p>
                      <a:pPr marL="342900" marR="0" indent="-3429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dirty="0">
                          <a:solidFill>
                            <a:schemeClr val="bg1">
                              <a:lumMod val="50000"/>
                            </a:schemeClr>
                          </a:solidFill>
                          <a:latin typeface="+mj-ea"/>
                          <a:ea typeface="+mj-ea"/>
                        </a:rPr>
                        <a:t>它针对基于服务器的窗体使用视图状态，这使得管理状态信息更加轻松。</a:t>
                      </a:r>
                    </a:p>
                    <a:p>
                      <a:pPr marL="342900" marR="0" indent="-3429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dirty="0">
                          <a:solidFill>
                            <a:schemeClr val="bg1">
                              <a:lumMod val="50000"/>
                            </a:schemeClr>
                          </a:solidFill>
                          <a:latin typeface="+mj-ea"/>
                          <a:ea typeface="+mj-ea"/>
                        </a:rPr>
                        <a:t>它非常适合想要利用大量组件快速开发应用程序的 </a:t>
                      </a:r>
                      <a:r>
                        <a:rPr lang="en-US" altLang="zh-CN" sz="1400" b="0" dirty="0">
                          <a:solidFill>
                            <a:schemeClr val="bg1">
                              <a:lumMod val="50000"/>
                            </a:schemeClr>
                          </a:solidFill>
                          <a:latin typeface="+mj-ea"/>
                          <a:ea typeface="+mj-ea"/>
                        </a:rPr>
                        <a:t>Web </a:t>
                      </a:r>
                      <a:r>
                        <a:rPr lang="zh-CN" altLang="en-US" sz="1400" b="0" dirty="0">
                          <a:solidFill>
                            <a:schemeClr val="bg1">
                              <a:lumMod val="50000"/>
                            </a:schemeClr>
                          </a:solidFill>
                          <a:latin typeface="+mj-ea"/>
                          <a:ea typeface="+mj-ea"/>
                        </a:rPr>
                        <a:t>开发人员和设计人员的小型团队。</a:t>
                      </a:r>
                    </a:p>
                    <a:p>
                      <a:pPr marL="342900" marR="0" indent="-3429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400" b="0" dirty="0">
                          <a:solidFill>
                            <a:schemeClr val="bg1">
                              <a:lumMod val="50000"/>
                            </a:schemeClr>
                          </a:solidFill>
                          <a:latin typeface="+mj-ea"/>
                          <a:ea typeface="+mj-ea"/>
                        </a:rPr>
                        <a:t>通常，对于应用程序开发而言，它比较简单，这是因为组件（</a:t>
                      </a:r>
                      <a:r>
                        <a:rPr lang="en-US" altLang="zh-CN" sz="1400" b="0" dirty="0">
                          <a:solidFill>
                            <a:schemeClr val="bg1">
                              <a:lumMod val="50000"/>
                            </a:schemeClr>
                          </a:solidFill>
                          <a:latin typeface="+mj-ea"/>
                          <a:ea typeface="+mj-ea"/>
                        </a:rPr>
                        <a:t>Page </a:t>
                      </a:r>
                      <a:r>
                        <a:rPr lang="zh-CN" altLang="en-US" sz="1400" b="0" dirty="0">
                          <a:solidFill>
                            <a:schemeClr val="bg1">
                              <a:lumMod val="50000"/>
                            </a:schemeClr>
                          </a:solidFill>
                          <a:latin typeface="+mj-ea"/>
                          <a:ea typeface="+mj-ea"/>
                        </a:rPr>
                        <a:t>类、控件等）紧密集成并且通常需要比 </a:t>
                      </a:r>
                      <a:r>
                        <a:rPr lang="en-US" altLang="zh-CN" sz="1400" b="0" dirty="0">
                          <a:solidFill>
                            <a:schemeClr val="bg1">
                              <a:lumMod val="50000"/>
                            </a:schemeClr>
                          </a:solidFill>
                          <a:latin typeface="+mj-ea"/>
                          <a:ea typeface="+mj-ea"/>
                        </a:rPr>
                        <a:t>MVC </a:t>
                      </a:r>
                      <a:r>
                        <a:rPr lang="zh-CN" altLang="en-US" sz="1400" b="0" dirty="0">
                          <a:solidFill>
                            <a:schemeClr val="bg1">
                              <a:lumMod val="50000"/>
                            </a:schemeClr>
                          </a:solidFill>
                          <a:latin typeface="+mj-ea"/>
                          <a:ea typeface="+mj-ea"/>
                        </a:rPr>
                        <a:t>模型更少的代码。</a:t>
                      </a:r>
                      <a:endParaRPr lang="zh-CN" altLang="en-US" sz="16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6846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MVC </a:t>
            </a:r>
            <a:r>
              <a:rPr lang="zh-CN" altLang="en-US" dirty="0"/>
              <a:t>框架的基本功能</a:t>
            </a:r>
          </a:p>
        </p:txBody>
      </p:sp>
      <p:graphicFrame>
        <p:nvGraphicFramePr>
          <p:cNvPr id="3" name="表格 2"/>
          <p:cNvGraphicFramePr>
            <a:graphicFrameLocks noGrp="1"/>
          </p:cNvGraphicFramePr>
          <p:nvPr>
            <p:extLst>
              <p:ext uri="{D42A27DB-BD31-4B8C-83A1-F6EECF244321}">
                <p14:modId xmlns:p14="http://schemas.microsoft.com/office/powerpoint/2010/main" val="2717786682"/>
              </p:ext>
            </p:extLst>
          </p:nvPr>
        </p:nvGraphicFramePr>
        <p:xfrm>
          <a:off x="315562" y="1511216"/>
          <a:ext cx="8449055" cy="4813999"/>
        </p:xfrm>
        <a:graphic>
          <a:graphicData uri="http://schemas.openxmlformats.org/drawingml/2006/table">
            <a:tbl>
              <a:tblPr firstRow="1" bandRow="1">
                <a:effectLst/>
                <a:tableStyleId>{5C22544A-7EE6-4342-B048-85BDC9FD1C3A}</a:tableStyleId>
              </a:tblPr>
              <a:tblGrid>
                <a:gridCol w="420708">
                  <a:extLst>
                    <a:ext uri="{9D8B030D-6E8A-4147-A177-3AD203B41FA5}">
                      <a16:colId xmlns:a16="http://schemas.microsoft.com/office/drawing/2014/main" val="20000"/>
                    </a:ext>
                  </a:extLst>
                </a:gridCol>
                <a:gridCol w="8028347">
                  <a:extLst>
                    <a:ext uri="{9D8B030D-6E8A-4147-A177-3AD203B41FA5}">
                      <a16:colId xmlns:a16="http://schemas.microsoft.com/office/drawing/2014/main" val="20001"/>
                    </a:ext>
                  </a:extLst>
                </a:gridCol>
              </a:tblGrid>
              <a:tr h="401767">
                <a:tc>
                  <a:txBody>
                    <a:bodyPr/>
                    <a:lstStyle/>
                    <a:p>
                      <a:pPr algn="r">
                        <a:lnSpc>
                          <a:spcPct val="150000"/>
                        </a:lnSpc>
                      </a:pPr>
                      <a:r>
                        <a:rPr lang="en-US" altLang="zh-CN" sz="1200" b="0" dirty="0">
                          <a:solidFill>
                            <a:schemeClr val="bg1">
                              <a:lumMod val="50000"/>
                            </a:schemeClr>
                          </a:solidFill>
                          <a:latin typeface="+mj-ea"/>
                          <a:ea typeface="+mj-ea"/>
                        </a:rPr>
                        <a:t>1.</a:t>
                      </a:r>
                      <a:endParaRPr lang="zh-CN" altLang="en-US" sz="12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a:solidFill>
                            <a:schemeClr val="bg1">
                              <a:lumMod val="50000"/>
                            </a:schemeClr>
                          </a:solidFill>
                          <a:latin typeface="+mj-ea"/>
                          <a:ea typeface="+mj-ea"/>
                        </a:rPr>
                        <a:t>应用程序任务（输入逻辑、业务逻辑和 </a:t>
                      </a:r>
                      <a:r>
                        <a:rPr lang="en-US" altLang="zh-CN" sz="1200" b="1" dirty="0">
                          <a:solidFill>
                            <a:schemeClr val="bg1">
                              <a:lumMod val="50000"/>
                            </a:schemeClr>
                          </a:solidFill>
                          <a:latin typeface="+mj-ea"/>
                          <a:ea typeface="+mj-ea"/>
                        </a:rPr>
                        <a:t>UI </a:t>
                      </a:r>
                      <a:r>
                        <a:rPr lang="zh-CN" altLang="en-US" sz="1200" b="1" dirty="0">
                          <a:solidFill>
                            <a:schemeClr val="bg1">
                              <a:lumMod val="50000"/>
                            </a:schemeClr>
                          </a:solidFill>
                          <a:latin typeface="+mj-ea"/>
                          <a:ea typeface="+mj-ea"/>
                        </a:rPr>
                        <a:t>逻辑）的分离、可测试性和测试驱动的开发 </a:t>
                      </a:r>
                      <a:r>
                        <a:rPr lang="en-US" altLang="zh-CN" sz="1200" b="1" dirty="0">
                          <a:solidFill>
                            <a:schemeClr val="bg1">
                              <a:lumMod val="50000"/>
                            </a:schemeClr>
                          </a:solidFill>
                          <a:latin typeface="+mj-ea"/>
                          <a:ea typeface="+mj-ea"/>
                        </a:rPr>
                        <a:t>(TDD)</a:t>
                      </a:r>
                      <a:r>
                        <a:rPr lang="zh-CN" altLang="en-US" sz="1200" b="1" dirty="0">
                          <a:solidFill>
                            <a:schemeClr val="bg1">
                              <a:lumMod val="50000"/>
                            </a:schemeClr>
                          </a:solidFill>
                          <a:latin typeface="+mj-ea"/>
                          <a:ea typeface="+mj-ea"/>
                        </a:rPr>
                        <a:t>。</a:t>
                      </a:r>
                      <a:r>
                        <a:rPr lang="en-US" altLang="zh-CN" sz="1200" b="0" dirty="0">
                          <a:solidFill>
                            <a:schemeClr val="bg1">
                              <a:lumMod val="50000"/>
                            </a:schemeClr>
                          </a:solidFill>
                          <a:latin typeface="+mj-ea"/>
                          <a:ea typeface="+mj-ea"/>
                        </a:rPr>
                        <a:t>MVC </a:t>
                      </a:r>
                      <a:r>
                        <a:rPr lang="zh-CN" altLang="en-US" sz="1200" b="0" dirty="0">
                          <a:solidFill>
                            <a:schemeClr val="bg1">
                              <a:lumMod val="50000"/>
                            </a:schemeClr>
                          </a:solidFill>
                          <a:latin typeface="+mj-ea"/>
                          <a:ea typeface="+mj-ea"/>
                        </a:rPr>
                        <a:t>框架中的所有核心协定都基于接口并且可使用 </a:t>
                      </a:r>
                      <a:r>
                        <a:rPr lang="en-US" altLang="zh-CN" sz="1200" b="0" dirty="0">
                          <a:solidFill>
                            <a:schemeClr val="bg1">
                              <a:lumMod val="50000"/>
                            </a:schemeClr>
                          </a:solidFill>
                          <a:latin typeface="+mj-ea"/>
                          <a:ea typeface="+mj-ea"/>
                        </a:rPr>
                        <a:t>mock </a:t>
                      </a:r>
                      <a:r>
                        <a:rPr lang="zh-CN" altLang="en-US" sz="1200" b="0" dirty="0">
                          <a:solidFill>
                            <a:schemeClr val="bg1">
                              <a:lumMod val="50000"/>
                            </a:schemeClr>
                          </a:solidFill>
                          <a:latin typeface="+mj-ea"/>
                          <a:ea typeface="+mj-ea"/>
                        </a:rPr>
                        <a:t>对象进行测试，</a:t>
                      </a:r>
                      <a:r>
                        <a:rPr lang="en-US" altLang="zh-CN" sz="1200" b="0" dirty="0">
                          <a:solidFill>
                            <a:schemeClr val="bg1">
                              <a:lumMod val="50000"/>
                            </a:schemeClr>
                          </a:solidFill>
                          <a:latin typeface="+mj-ea"/>
                          <a:ea typeface="+mj-ea"/>
                        </a:rPr>
                        <a:t>mock </a:t>
                      </a:r>
                      <a:r>
                        <a:rPr lang="zh-CN" altLang="en-US" sz="1200" b="0" dirty="0">
                          <a:solidFill>
                            <a:schemeClr val="bg1">
                              <a:lumMod val="50000"/>
                            </a:schemeClr>
                          </a:solidFill>
                          <a:latin typeface="+mj-ea"/>
                          <a:ea typeface="+mj-ea"/>
                        </a:rPr>
                        <a:t>对象是模仿应用程序中实际对象的行为的模拟对象。您可以对应用程序进行单元测试，而不必在 </a:t>
                      </a:r>
                      <a:r>
                        <a:rPr lang="en-US" altLang="zh-CN" sz="1200" b="0" dirty="0">
                          <a:solidFill>
                            <a:schemeClr val="bg1">
                              <a:lumMod val="50000"/>
                            </a:schemeClr>
                          </a:solidFill>
                          <a:latin typeface="+mj-ea"/>
                          <a:ea typeface="+mj-ea"/>
                        </a:rPr>
                        <a:t>ASP.NET </a:t>
                      </a:r>
                      <a:r>
                        <a:rPr lang="zh-CN" altLang="en-US" sz="1200" b="0" dirty="0">
                          <a:solidFill>
                            <a:schemeClr val="bg1">
                              <a:lumMod val="50000"/>
                            </a:schemeClr>
                          </a:solidFill>
                          <a:latin typeface="+mj-ea"/>
                          <a:ea typeface="+mj-ea"/>
                        </a:rPr>
                        <a:t>进程中运行控制器，这使得单元测试既快速又灵活。您可以使用任何与 </a:t>
                      </a:r>
                      <a:r>
                        <a:rPr lang="en-US" altLang="zh-CN" sz="1200" b="0" dirty="0">
                          <a:solidFill>
                            <a:schemeClr val="bg1">
                              <a:lumMod val="50000"/>
                            </a:schemeClr>
                          </a:solidFill>
                          <a:latin typeface="+mj-ea"/>
                          <a:ea typeface="+mj-ea"/>
                        </a:rPr>
                        <a:t>.NET Framework </a:t>
                      </a:r>
                      <a:r>
                        <a:rPr lang="zh-CN" altLang="en-US" sz="1200" b="0" dirty="0">
                          <a:solidFill>
                            <a:schemeClr val="bg1">
                              <a:lumMod val="50000"/>
                            </a:schemeClr>
                          </a:solidFill>
                          <a:latin typeface="+mj-ea"/>
                          <a:ea typeface="+mj-ea"/>
                        </a:rPr>
                        <a:t>兼容的单元测试框架。</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1767">
                <a:tc>
                  <a:txBody>
                    <a:bodyPr/>
                    <a:lstStyle/>
                    <a:p>
                      <a:pPr algn="r">
                        <a:lnSpc>
                          <a:spcPct val="150000"/>
                        </a:lnSpc>
                      </a:pPr>
                      <a:r>
                        <a:rPr lang="en-US" altLang="zh-CN" sz="1200" b="0" dirty="0">
                          <a:solidFill>
                            <a:schemeClr val="bg1">
                              <a:lumMod val="50000"/>
                            </a:schemeClr>
                          </a:solidFill>
                          <a:latin typeface="+mj-ea"/>
                          <a:ea typeface="+mj-ea"/>
                        </a:rPr>
                        <a:t>2.</a:t>
                      </a:r>
                      <a:endParaRPr lang="zh-CN" altLang="en-US" sz="12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a:solidFill>
                            <a:schemeClr val="bg1">
                              <a:lumMod val="50000"/>
                            </a:schemeClr>
                          </a:solidFill>
                          <a:latin typeface="+mj-ea"/>
                          <a:ea typeface="+mj-ea"/>
                        </a:rPr>
                        <a:t>可扩展和可插入的框架。</a:t>
                      </a:r>
                      <a:r>
                        <a:rPr lang="zh-CN" altLang="en-US" sz="1200" b="0" dirty="0">
                          <a:solidFill>
                            <a:schemeClr val="bg1">
                              <a:lumMod val="50000"/>
                            </a:schemeClr>
                          </a:solidFill>
                          <a:latin typeface="+mj-ea"/>
                          <a:ea typeface="+mj-ea"/>
                        </a:rPr>
                        <a:t>设计 </a:t>
                      </a:r>
                      <a:r>
                        <a:rPr lang="en-US" altLang="zh-CN" sz="1200" b="0" dirty="0">
                          <a:solidFill>
                            <a:schemeClr val="bg1">
                              <a:lumMod val="50000"/>
                            </a:schemeClr>
                          </a:solidFill>
                          <a:latin typeface="+mj-ea"/>
                          <a:ea typeface="+mj-ea"/>
                        </a:rPr>
                        <a:t>ASP.NET MVC </a:t>
                      </a:r>
                      <a:r>
                        <a:rPr lang="zh-CN" altLang="en-US" sz="1200" b="0" dirty="0">
                          <a:solidFill>
                            <a:schemeClr val="bg1">
                              <a:lumMod val="50000"/>
                            </a:schemeClr>
                          </a:solidFill>
                          <a:latin typeface="+mj-ea"/>
                          <a:ea typeface="+mj-ea"/>
                        </a:rPr>
                        <a:t>框架的组件的目的是为了可以轻松地替换或自定义它们。您可以插入自己的视图引擎、</a:t>
                      </a:r>
                      <a:r>
                        <a:rPr lang="en-US" altLang="zh-CN" sz="1200" b="0" dirty="0">
                          <a:solidFill>
                            <a:schemeClr val="bg1">
                              <a:lumMod val="50000"/>
                            </a:schemeClr>
                          </a:solidFill>
                          <a:latin typeface="+mj-ea"/>
                          <a:ea typeface="+mj-ea"/>
                        </a:rPr>
                        <a:t>URL </a:t>
                      </a:r>
                      <a:r>
                        <a:rPr lang="zh-CN" altLang="en-US" sz="1200" b="0" dirty="0">
                          <a:solidFill>
                            <a:schemeClr val="bg1">
                              <a:lumMod val="50000"/>
                            </a:schemeClr>
                          </a:solidFill>
                          <a:latin typeface="+mj-ea"/>
                          <a:ea typeface="+mj-ea"/>
                        </a:rPr>
                        <a:t>路由策略、操作方法参数序列化以及其他组件。</a:t>
                      </a:r>
                      <a:r>
                        <a:rPr lang="en-US" altLang="zh-CN" sz="1200" b="0" dirty="0">
                          <a:solidFill>
                            <a:schemeClr val="bg1">
                              <a:lumMod val="50000"/>
                            </a:schemeClr>
                          </a:solidFill>
                          <a:latin typeface="+mj-ea"/>
                          <a:ea typeface="+mj-ea"/>
                        </a:rPr>
                        <a:t>ASP.NET MVC </a:t>
                      </a:r>
                      <a:r>
                        <a:rPr lang="zh-CN" altLang="en-US" sz="1200" b="0" dirty="0">
                          <a:solidFill>
                            <a:schemeClr val="bg1">
                              <a:lumMod val="50000"/>
                            </a:schemeClr>
                          </a:solidFill>
                          <a:latin typeface="+mj-ea"/>
                          <a:ea typeface="+mj-ea"/>
                        </a:rPr>
                        <a:t>框架还支持使用依赖项注入 </a:t>
                      </a:r>
                      <a:r>
                        <a:rPr lang="en-US" altLang="zh-CN" sz="1200" b="0" dirty="0">
                          <a:solidFill>
                            <a:schemeClr val="bg1">
                              <a:lumMod val="50000"/>
                            </a:schemeClr>
                          </a:solidFill>
                          <a:latin typeface="+mj-ea"/>
                          <a:ea typeface="+mj-ea"/>
                        </a:rPr>
                        <a:t>(DI) </a:t>
                      </a:r>
                      <a:r>
                        <a:rPr lang="zh-CN" altLang="en-US" sz="1200" b="0" dirty="0">
                          <a:solidFill>
                            <a:schemeClr val="bg1">
                              <a:lumMod val="50000"/>
                            </a:schemeClr>
                          </a:solidFill>
                          <a:latin typeface="+mj-ea"/>
                          <a:ea typeface="+mj-ea"/>
                        </a:rPr>
                        <a:t>和控制反转 </a:t>
                      </a:r>
                      <a:r>
                        <a:rPr lang="en-US" altLang="zh-CN" sz="1200" b="0" dirty="0">
                          <a:solidFill>
                            <a:schemeClr val="bg1">
                              <a:lumMod val="50000"/>
                            </a:schemeClr>
                          </a:solidFill>
                          <a:latin typeface="+mj-ea"/>
                          <a:ea typeface="+mj-ea"/>
                        </a:rPr>
                        <a:t>(IOC) </a:t>
                      </a:r>
                      <a:r>
                        <a:rPr lang="zh-CN" altLang="en-US" sz="1200" b="0" dirty="0">
                          <a:solidFill>
                            <a:schemeClr val="bg1">
                              <a:lumMod val="50000"/>
                            </a:schemeClr>
                          </a:solidFill>
                          <a:latin typeface="+mj-ea"/>
                          <a:ea typeface="+mj-ea"/>
                        </a:rPr>
                        <a:t>容器模型。</a:t>
                      </a:r>
                      <a:r>
                        <a:rPr lang="en-US" altLang="zh-CN" sz="1200" b="0" dirty="0">
                          <a:solidFill>
                            <a:schemeClr val="bg1">
                              <a:lumMod val="50000"/>
                            </a:schemeClr>
                          </a:solidFill>
                          <a:latin typeface="+mj-ea"/>
                          <a:ea typeface="+mj-ea"/>
                        </a:rPr>
                        <a:t>DI </a:t>
                      </a:r>
                      <a:r>
                        <a:rPr lang="zh-CN" altLang="en-US" sz="1200" b="0" dirty="0">
                          <a:solidFill>
                            <a:schemeClr val="bg1">
                              <a:lumMod val="50000"/>
                            </a:schemeClr>
                          </a:solidFill>
                          <a:latin typeface="+mj-ea"/>
                          <a:ea typeface="+mj-ea"/>
                        </a:rPr>
                        <a:t>使您能够将对象注入到类中，而不是依靠类来创建对象本身。</a:t>
                      </a:r>
                      <a:r>
                        <a:rPr lang="en-US" altLang="zh-CN" sz="1200" b="0" dirty="0">
                          <a:solidFill>
                            <a:schemeClr val="bg1">
                              <a:lumMod val="50000"/>
                            </a:schemeClr>
                          </a:solidFill>
                          <a:latin typeface="+mj-ea"/>
                          <a:ea typeface="+mj-ea"/>
                        </a:rPr>
                        <a:t>IOC </a:t>
                      </a:r>
                      <a:r>
                        <a:rPr lang="zh-CN" altLang="en-US" sz="1200" b="0" dirty="0">
                          <a:solidFill>
                            <a:schemeClr val="bg1">
                              <a:lumMod val="50000"/>
                            </a:schemeClr>
                          </a:solidFill>
                          <a:latin typeface="+mj-ea"/>
                          <a:ea typeface="+mj-ea"/>
                        </a:rPr>
                        <a:t>指定某个对象是否需要其他对象，第一个对象应该从配置文件之类的外部源中获取第二个对象。这样，测试会更加轻松。</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1767">
                <a:tc>
                  <a:txBody>
                    <a:bodyPr/>
                    <a:lstStyle/>
                    <a:p>
                      <a:pPr algn="r">
                        <a:lnSpc>
                          <a:spcPct val="150000"/>
                        </a:lnSpc>
                      </a:pPr>
                      <a:r>
                        <a:rPr lang="en-US" altLang="zh-CN" sz="1200" b="0" dirty="0">
                          <a:solidFill>
                            <a:schemeClr val="bg1">
                              <a:lumMod val="50000"/>
                            </a:schemeClr>
                          </a:solidFill>
                          <a:latin typeface="+mj-ea"/>
                          <a:ea typeface="+mj-ea"/>
                        </a:rPr>
                        <a:t>3.</a:t>
                      </a:r>
                      <a:endParaRPr lang="zh-CN" altLang="en-US" sz="12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a:solidFill>
                            <a:schemeClr val="bg1">
                              <a:lumMod val="50000"/>
                            </a:schemeClr>
                          </a:solidFill>
                          <a:latin typeface="+mj-ea"/>
                          <a:ea typeface="+mj-ea"/>
                        </a:rPr>
                        <a:t>广泛支持 </a:t>
                      </a:r>
                      <a:r>
                        <a:rPr lang="en-US" altLang="zh-CN" sz="1200" b="1" dirty="0">
                          <a:solidFill>
                            <a:schemeClr val="bg1">
                              <a:lumMod val="50000"/>
                            </a:schemeClr>
                          </a:solidFill>
                          <a:latin typeface="+mj-ea"/>
                          <a:ea typeface="+mj-ea"/>
                        </a:rPr>
                        <a:t>ASP.NET </a:t>
                      </a:r>
                      <a:r>
                        <a:rPr lang="zh-CN" altLang="en-US" sz="1200" b="1" dirty="0">
                          <a:solidFill>
                            <a:schemeClr val="bg1">
                              <a:lumMod val="50000"/>
                            </a:schemeClr>
                          </a:solidFill>
                          <a:latin typeface="+mj-ea"/>
                          <a:ea typeface="+mj-ea"/>
                        </a:rPr>
                        <a:t>路由</a:t>
                      </a:r>
                      <a:r>
                        <a:rPr lang="zh-CN" altLang="en-US" sz="1200" b="0" dirty="0">
                          <a:solidFill>
                            <a:schemeClr val="bg1">
                              <a:lumMod val="50000"/>
                            </a:schemeClr>
                          </a:solidFill>
                          <a:latin typeface="+mj-ea"/>
                          <a:ea typeface="+mj-ea"/>
                        </a:rPr>
                        <a:t>。</a:t>
                      </a:r>
                      <a:r>
                        <a:rPr lang="en-US" altLang="zh-CN" sz="1200" b="0" dirty="0">
                          <a:solidFill>
                            <a:schemeClr val="bg1">
                              <a:lumMod val="50000"/>
                            </a:schemeClr>
                          </a:solidFill>
                          <a:latin typeface="+mj-ea"/>
                          <a:ea typeface="+mj-ea"/>
                        </a:rPr>
                        <a:t>ASP.NET </a:t>
                      </a:r>
                      <a:r>
                        <a:rPr lang="zh-CN" altLang="en-US" sz="1200" b="0" dirty="0">
                          <a:solidFill>
                            <a:schemeClr val="bg1">
                              <a:lumMod val="50000"/>
                            </a:schemeClr>
                          </a:solidFill>
                          <a:latin typeface="+mj-ea"/>
                          <a:ea typeface="+mj-ea"/>
                        </a:rPr>
                        <a:t>路由是一个功能强大的 </a:t>
                      </a:r>
                      <a:r>
                        <a:rPr lang="en-US" altLang="zh-CN" sz="1200" b="0" dirty="0">
                          <a:solidFill>
                            <a:schemeClr val="bg1">
                              <a:lumMod val="50000"/>
                            </a:schemeClr>
                          </a:solidFill>
                          <a:latin typeface="+mj-ea"/>
                          <a:ea typeface="+mj-ea"/>
                        </a:rPr>
                        <a:t>URL </a:t>
                      </a:r>
                      <a:r>
                        <a:rPr lang="zh-CN" altLang="en-US" sz="1200" b="0" dirty="0">
                          <a:solidFill>
                            <a:schemeClr val="bg1">
                              <a:lumMod val="50000"/>
                            </a:schemeClr>
                          </a:solidFill>
                          <a:latin typeface="+mj-ea"/>
                          <a:ea typeface="+mj-ea"/>
                        </a:rPr>
                        <a:t>映射组件，它允许您生成具有易于理解和可搜索的 </a:t>
                      </a:r>
                      <a:r>
                        <a:rPr lang="en-US" altLang="zh-CN" sz="1200" b="0" dirty="0">
                          <a:solidFill>
                            <a:schemeClr val="bg1">
                              <a:lumMod val="50000"/>
                            </a:schemeClr>
                          </a:solidFill>
                          <a:latin typeface="+mj-ea"/>
                          <a:ea typeface="+mj-ea"/>
                        </a:rPr>
                        <a:t>URL </a:t>
                      </a:r>
                      <a:r>
                        <a:rPr lang="zh-CN" altLang="en-US" sz="1200" b="0" dirty="0">
                          <a:solidFill>
                            <a:schemeClr val="bg1">
                              <a:lumMod val="50000"/>
                            </a:schemeClr>
                          </a:solidFill>
                          <a:latin typeface="+mj-ea"/>
                          <a:ea typeface="+mj-ea"/>
                        </a:rPr>
                        <a:t>的应用程序。</a:t>
                      </a:r>
                      <a:r>
                        <a:rPr lang="en-US" altLang="zh-CN" sz="1200" b="0" dirty="0">
                          <a:solidFill>
                            <a:schemeClr val="bg1">
                              <a:lumMod val="50000"/>
                            </a:schemeClr>
                          </a:solidFill>
                          <a:latin typeface="+mj-ea"/>
                          <a:ea typeface="+mj-ea"/>
                        </a:rPr>
                        <a:t>URL </a:t>
                      </a:r>
                      <a:r>
                        <a:rPr lang="zh-CN" altLang="en-US" sz="1200" b="0" dirty="0">
                          <a:solidFill>
                            <a:schemeClr val="bg1">
                              <a:lumMod val="50000"/>
                            </a:schemeClr>
                          </a:solidFill>
                          <a:latin typeface="+mj-ea"/>
                          <a:ea typeface="+mj-ea"/>
                        </a:rPr>
                        <a:t>未必包含文件扩展名，并且旨在支持非常适合搜索引擎优化 </a:t>
                      </a:r>
                      <a:r>
                        <a:rPr lang="en-US" altLang="zh-CN" sz="1200" b="0" dirty="0">
                          <a:solidFill>
                            <a:schemeClr val="bg1">
                              <a:lumMod val="50000"/>
                            </a:schemeClr>
                          </a:solidFill>
                          <a:latin typeface="+mj-ea"/>
                          <a:ea typeface="+mj-ea"/>
                        </a:rPr>
                        <a:t>(SEO) </a:t>
                      </a:r>
                      <a:r>
                        <a:rPr lang="zh-CN" altLang="en-US" sz="1200" b="0" dirty="0">
                          <a:solidFill>
                            <a:schemeClr val="bg1">
                              <a:lumMod val="50000"/>
                            </a:schemeClr>
                          </a:solidFill>
                          <a:latin typeface="+mj-ea"/>
                          <a:ea typeface="+mj-ea"/>
                        </a:rPr>
                        <a:t>和具象状态传输 </a:t>
                      </a:r>
                      <a:r>
                        <a:rPr lang="en-US" altLang="zh-CN" sz="1200" b="0" dirty="0">
                          <a:solidFill>
                            <a:schemeClr val="bg1">
                              <a:lumMod val="50000"/>
                            </a:schemeClr>
                          </a:solidFill>
                          <a:latin typeface="+mj-ea"/>
                          <a:ea typeface="+mj-ea"/>
                        </a:rPr>
                        <a:t>(REST) </a:t>
                      </a:r>
                      <a:r>
                        <a:rPr lang="zh-CN" altLang="en-US" sz="1200" b="0" dirty="0">
                          <a:solidFill>
                            <a:schemeClr val="bg1">
                              <a:lumMod val="50000"/>
                            </a:schemeClr>
                          </a:solidFill>
                          <a:latin typeface="+mj-ea"/>
                          <a:ea typeface="+mj-ea"/>
                        </a:rPr>
                        <a:t>寻址的 </a:t>
                      </a:r>
                      <a:r>
                        <a:rPr lang="en-US" altLang="zh-CN" sz="1200" b="0" dirty="0">
                          <a:solidFill>
                            <a:schemeClr val="bg1">
                              <a:lumMod val="50000"/>
                            </a:schemeClr>
                          </a:solidFill>
                          <a:latin typeface="+mj-ea"/>
                          <a:ea typeface="+mj-ea"/>
                        </a:rPr>
                        <a:t>URL </a:t>
                      </a:r>
                      <a:r>
                        <a:rPr lang="zh-CN" altLang="en-US" sz="1200" b="0" dirty="0">
                          <a:solidFill>
                            <a:schemeClr val="bg1">
                              <a:lumMod val="50000"/>
                            </a:schemeClr>
                          </a:solidFill>
                          <a:latin typeface="+mj-ea"/>
                          <a:ea typeface="+mj-ea"/>
                        </a:rPr>
                        <a:t>命名模式。</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1767">
                <a:tc>
                  <a:txBody>
                    <a:bodyPr/>
                    <a:lstStyle/>
                    <a:p>
                      <a:pPr algn="r">
                        <a:lnSpc>
                          <a:spcPct val="150000"/>
                        </a:lnSpc>
                      </a:pPr>
                      <a:r>
                        <a:rPr lang="en-US" altLang="zh-CN" sz="1200" b="0" dirty="0">
                          <a:solidFill>
                            <a:schemeClr val="bg1">
                              <a:lumMod val="50000"/>
                            </a:schemeClr>
                          </a:solidFill>
                          <a:latin typeface="+mj-ea"/>
                          <a:ea typeface="+mj-ea"/>
                        </a:rPr>
                        <a:t>4.</a:t>
                      </a:r>
                      <a:endParaRPr lang="zh-CN" altLang="en-US" sz="12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a:solidFill>
                            <a:schemeClr val="bg1">
                              <a:lumMod val="50000"/>
                            </a:schemeClr>
                          </a:solidFill>
                          <a:latin typeface="+mj-ea"/>
                          <a:ea typeface="+mj-ea"/>
                        </a:rPr>
                        <a:t>支持将现有 </a:t>
                      </a:r>
                      <a:r>
                        <a:rPr lang="en-US" altLang="zh-CN" sz="1200" b="1" dirty="0">
                          <a:solidFill>
                            <a:schemeClr val="bg1">
                              <a:lumMod val="50000"/>
                            </a:schemeClr>
                          </a:solidFill>
                          <a:latin typeface="+mj-ea"/>
                          <a:ea typeface="+mj-ea"/>
                        </a:rPr>
                        <a:t>ASP.NET </a:t>
                      </a:r>
                      <a:r>
                        <a:rPr lang="zh-CN" altLang="en-US" sz="1200" b="1" dirty="0">
                          <a:solidFill>
                            <a:schemeClr val="bg1">
                              <a:lumMod val="50000"/>
                            </a:schemeClr>
                          </a:solidFill>
                          <a:latin typeface="+mj-ea"/>
                          <a:ea typeface="+mj-ea"/>
                        </a:rPr>
                        <a:t>页面（</a:t>
                      </a:r>
                      <a:r>
                        <a:rPr lang="en-US" altLang="zh-CN" sz="1200" b="1" dirty="0">
                          <a:solidFill>
                            <a:schemeClr val="bg1">
                              <a:lumMod val="50000"/>
                            </a:schemeClr>
                          </a:solidFill>
                          <a:latin typeface="+mj-ea"/>
                          <a:ea typeface="+mj-ea"/>
                        </a:rPr>
                        <a:t>.</a:t>
                      </a:r>
                      <a:r>
                        <a:rPr lang="en-US" altLang="zh-CN" sz="1200" b="1" dirty="0" err="1">
                          <a:solidFill>
                            <a:schemeClr val="bg1">
                              <a:lumMod val="50000"/>
                            </a:schemeClr>
                          </a:solidFill>
                          <a:latin typeface="+mj-ea"/>
                          <a:ea typeface="+mj-ea"/>
                        </a:rPr>
                        <a:t>aspx</a:t>
                      </a:r>
                      <a:r>
                        <a:rPr lang="en-US" altLang="zh-CN" sz="1200" b="1" dirty="0">
                          <a:solidFill>
                            <a:schemeClr val="bg1">
                              <a:lumMod val="50000"/>
                            </a:schemeClr>
                          </a:solidFill>
                          <a:latin typeface="+mj-ea"/>
                          <a:ea typeface="+mj-ea"/>
                        </a:rPr>
                        <a:t> </a:t>
                      </a:r>
                      <a:r>
                        <a:rPr lang="zh-CN" altLang="en-US" sz="1200" b="1" dirty="0">
                          <a:solidFill>
                            <a:schemeClr val="bg1">
                              <a:lumMod val="50000"/>
                            </a:schemeClr>
                          </a:solidFill>
                          <a:latin typeface="+mj-ea"/>
                          <a:ea typeface="+mj-ea"/>
                        </a:rPr>
                        <a:t>文件）、用户控件（</a:t>
                      </a:r>
                      <a:r>
                        <a:rPr lang="en-US" altLang="zh-CN" sz="1200" b="1" dirty="0">
                          <a:solidFill>
                            <a:schemeClr val="bg1">
                              <a:lumMod val="50000"/>
                            </a:schemeClr>
                          </a:solidFill>
                          <a:latin typeface="+mj-ea"/>
                          <a:ea typeface="+mj-ea"/>
                        </a:rPr>
                        <a:t>.</a:t>
                      </a:r>
                      <a:r>
                        <a:rPr lang="en-US" altLang="zh-CN" sz="1200" b="1" dirty="0" err="1">
                          <a:solidFill>
                            <a:schemeClr val="bg1">
                              <a:lumMod val="50000"/>
                            </a:schemeClr>
                          </a:solidFill>
                          <a:latin typeface="+mj-ea"/>
                          <a:ea typeface="+mj-ea"/>
                        </a:rPr>
                        <a:t>ascx</a:t>
                      </a:r>
                      <a:r>
                        <a:rPr lang="en-US" altLang="zh-CN" sz="1200" b="1" dirty="0">
                          <a:solidFill>
                            <a:schemeClr val="bg1">
                              <a:lumMod val="50000"/>
                            </a:schemeClr>
                          </a:solidFill>
                          <a:latin typeface="+mj-ea"/>
                          <a:ea typeface="+mj-ea"/>
                        </a:rPr>
                        <a:t> </a:t>
                      </a:r>
                      <a:r>
                        <a:rPr lang="zh-CN" altLang="en-US" sz="1200" b="1" dirty="0">
                          <a:solidFill>
                            <a:schemeClr val="bg1">
                              <a:lumMod val="50000"/>
                            </a:schemeClr>
                          </a:solidFill>
                          <a:latin typeface="+mj-ea"/>
                          <a:ea typeface="+mj-ea"/>
                        </a:rPr>
                        <a:t>文件）和母版页（</a:t>
                      </a:r>
                      <a:r>
                        <a:rPr lang="en-US" altLang="zh-CN" sz="1200" b="1" dirty="0">
                          <a:solidFill>
                            <a:schemeClr val="bg1">
                              <a:lumMod val="50000"/>
                            </a:schemeClr>
                          </a:solidFill>
                          <a:latin typeface="+mj-ea"/>
                          <a:ea typeface="+mj-ea"/>
                        </a:rPr>
                        <a:t>.master </a:t>
                      </a:r>
                      <a:r>
                        <a:rPr lang="zh-CN" altLang="en-US" sz="1200" b="1" dirty="0">
                          <a:solidFill>
                            <a:schemeClr val="bg1">
                              <a:lumMod val="50000"/>
                            </a:schemeClr>
                          </a:solidFill>
                          <a:latin typeface="+mj-ea"/>
                          <a:ea typeface="+mj-ea"/>
                        </a:rPr>
                        <a:t>文件）标记文件中的标记用作视图模板。</a:t>
                      </a:r>
                      <a:r>
                        <a:rPr lang="zh-CN" altLang="en-US" sz="1200" b="0" dirty="0">
                          <a:solidFill>
                            <a:schemeClr val="bg1">
                              <a:lumMod val="50000"/>
                            </a:schemeClr>
                          </a:solidFill>
                          <a:latin typeface="+mj-ea"/>
                          <a:ea typeface="+mj-ea"/>
                        </a:rPr>
                        <a:t>您可以将诸如嵌套母版页、内联表达式（</a:t>
                      </a:r>
                      <a:r>
                        <a:rPr lang="en-US" altLang="zh-CN" sz="1200" b="0" dirty="0">
                          <a:solidFill>
                            <a:schemeClr val="bg1">
                              <a:lumMod val="50000"/>
                            </a:schemeClr>
                          </a:solidFill>
                          <a:latin typeface="+mj-ea"/>
                          <a:ea typeface="+mj-ea"/>
                        </a:rPr>
                        <a:t>&lt;%= %&gt;</a:t>
                      </a:r>
                      <a:r>
                        <a:rPr lang="zh-CN" altLang="en-US" sz="1200" b="0" dirty="0">
                          <a:solidFill>
                            <a:schemeClr val="bg1">
                              <a:lumMod val="50000"/>
                            </a:schemeClr>
                          </a:solidFill>
                          <a:latin typeface="+mj-ea"/>
                          <a:ea typeface="+mj-ea"/>
                        </a:rPr>
                        <a:t>）、声明性服务器控件、模板、数据绑定、本地化等现有 </a:t>
                      </a:r>
                      <a:r>
                        <a:rPr lang="en-US" altLang="zh-CN" sz="1200" b="0" dirty="0">
                          <a:solidFill>
                            <a:schemeClr val="bg1">
                              <a:lumMod val="50000"/>
                            </a:schemeClr>
                          </a:solidFill>
                          <a:latin typeface="+mj-ea"/>
                          <a:ea typeface="+mj-ea"/>
                        </a:rPr>
                        <a:t>ASP.NET </a:t>
                      </a:r>
                      <a:r>
                        <a:rPr lang="zh-CN" altLang="en-US" sz="1200" b="0" dirty="0">
                          <a:solidFill>
                            <a:schemeClr val="bg1">
                              <a:lumMod val="50000"/>
                            </a:schemeClr>
                          </a:solidFill>
                          <a:latin typeface="+mj-ea"/>
                          <a:ea typeface="+mj-ea"/>
                        </a:rPr>
                        <a:t>功能与 </a:t>
                      </a:r>
                      <a:r>
                        <a:rPr lang="en-US" altLang="zh-CN" sz="1200" b="0" dirty="0">
                          <a:solidFill>
                            <a:schemeClr val="bg1">
                              <a:lumMod val="50000"/>
                            </a:schemeClr>
                          </a:solidFill>
                          <a:latin typeface="+mj-ea"/>
                          <a:ea typeface="+mj-ea"/>
                        </a:rPr>
                        <a:t>ASP.NET MVC </a:t>
                      </a:r>
                      <a:r>
                        <a:rPr lang="zh-CN" altLang="en-US" sz="1200" b="0" dirty="0">
                          <a:solidFill>
                            <a:schemeClr val="bg1">
                              <a:lumMod val="50000"/>
                            </a:schemeClr>
                          </a:solidFill>
                          <a:latin typeface="+mj-ea"/>
                          <a:ea typeface="+mj-ea"/>
                        </a:rPr>
                        <a:t>框架结合使用，</a:t>
                      </a:r>
                      <a:r>
                        <a:rPr lang="en-US" altLang="zh-CN" sz="1200" b="0" dirty="0">
                          <a:solidFill>
                            <a:srgbClr val="FF0000"/>
                          </a:solidFill>
                          <a:latin typeface="+mj-ea"/>
                          <a:ea typeface="+mj-ea"/>
                        </a:rPr>
                        <a:t>MVC 5 </a:t>
                      </a:r>
                      <a:r>
                        <a:rPr lang="zh-CN" altLang="en-US" sz="1200" b="0" dirty="0">
                          <a:solidFill>
                            <a:srgbClr val="FF0000"/>
                          </a:solidFill>
                          <a:latin typeface="+mj-ea"/>
                          <a:ea typeface="+mj-ea"/>
                        </a:rPr>
                        <a:t>中提倡使用更为简洁视图引擎 </a:t>
                      </a:r>
                      <a:r>
                        <a:rPr lang="en-US" altLang="zh-CN" sz="1200" b="0" dirty="0">
                          <a:solidFill>
                            <a:srgbClr val="FF0000"/>
                          </a:solidFill>
                          <a:latin typeface="+mj-ea"/>
                          <a:ea typeface="+mj-ea"/>
                        </a:rPr>
                        <a:t>Razor</a:t>
                      </a:r>
                      <a:r>
                        <a:rPr lang="zh-CN" altLang="en-US" sz="1200" b="0" dirty="0">
                          <a:solidFill>
                            <a:schemeClr val="bg1">
                              <a:lumMod val="50000"/>
                            </a:schemeClr>
                          </a:solidFill>
                          <a:latin typeface="+mj-ea"/>
                          <a:ea typeface="+mj-ea"/>
                        </a:rPr>
                        <a:t>。</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1767">
                <a:tc>
                  <a:txBody>
                    <a:bodyPr/>
                    <a:lstStyle/>
                    <a:p>
                      <a:pPr algn="r">
                        <a:lnSpc>
                          <a:spcPct val="150000"/>
                        </a:lnSpc>
                      </a:pPr>
                      <a:r>
                        <a:rPr lang="en-US" altLang="zh-CN" sz="1200" b="0" dirty="0">
                          <a:solidFill>
                            <a:schemeClr val="bg1">
                              <a:lumMod val="50000"/>
                            </a:schemeClr>
                          </a:solidFill>
                          <a:latin typeface="+mj-ea"/>
                          <a:ea typeface="+mj-ea"/>
                        </a:rPr>
                        <a:t>5.</a:t>
                      </a:r>
                      <a:endParaRPr lang="zh-CN" altLang="en-US" sz="1200" b="0" dirty="0">
                        <a:solidFill>
                          <a:schemeClr val="bg1">
                            <a:lumMod val="50000"/>
                          </a:schemeClr>
                        </a:solidFill>
                        <a:latin typeface="+mj-ea"/>
                        <a:ea typeface="+mj-ea"/>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1" dirty="0">
                          <a:solidFill>
                            <a:schemeClr val="bg1">
                              <a:lumMod val="50000"/>
                            </a:schemeClr>
                          </a:solidFill>
                          <a:latin typeface="+mj-ea"/>
                          <a:ea typeface="+mj-ea"/>
                        </a:rPr>
                        <a:t>支持现有 </a:t>
                      </a:r>
                      <a:r>
                        <a:rPr lang="en-US" altLang="zh-CN" sz="1200" b="1" dirty="0">
                          <a:solidFill>
                            <a:schemeClr val="bg1">
                              <a:lumMod val="50000"/>
                            </a:schemeClr>
                          </a:solidFill>
                          <a:latin typeface="+mj-ea"/>
                          <a:ea typeface="+mj-ea"/>
                        </a:rPr>
                        <a:t>ASP.NET </a:t>
                      </a:r>
                      <a:r>
                        <a:rPr lang="zh-CN" altLang="en-US" sz="1200" b="1" dirty="0">
                          <a:solidFill>
                            <a:schemeClr val="bg1">
                              <a:lumMod val="50000"/>
                            </a:schemeClr>
                          </a:solidFill>
                          <a:latin typeface="+mj-ea"/>
                          <a:ea typeface="+mj-ea"/>
                        </a:rPr>
                        <a:t>功能。</a:t>
                      </a:r>
                      <a:r>
                        <a:rPr lang="en-US" altLang="zh-CN" sz="1200" b="0" dirty="0">
                          <a:solidFill>
                            <a:schemeClr val="bg1">
                              <a:lumMod val="50000"/>
                            </a:schemeClr>
                          </a:solidFill>
                          <a:latin typeface="+mj-ea"/>
                          <a:ea typeface="+mj-ea"/>
                        </a:rPr>
                        <a:t>ASP.NET MVC </a:t>
                      </a:r>
                      <a:r>
                        <a:rPr lang="zh-CN" altLang="en-US" sz="1200" b="0" dirty="0">
                          <a:solidFill>
                            <a:schemeClr val="bg1">
                              <a:lumMod val="50000"/>
                            </a:schemeClr>
                          </a:solidFill>
                          <a:latin typeface="+mj-ea"/>
                          <a:ea typeface="+mj-ea"/>
                        </a:rPr>
                        <a:t>允许您使用一些功能，如 </a:t>
                      </a:r>
                      <a:r>
                        <a:rPr lang="en-US" altLang="zh-CN" sz="1200" b="0" dirty="0">
                          <a:solidFill>
                            <a:schemeClr val="bg1">
                              <a:lumMod val="50000"/>
                            </a:schemeClr>
                          </a:solidFill>
                          <a:latin typeface="+mj-ea"/>
                          <a:ea typeface="+mj-ea"/>
                        </a:rPr>
                        <a:t>Forms </a:t>
                      </a:r>
                      <a:r>
                        <a:rPr lang="zh-CN" altLang="en-US" sz="1200" b="0" dirty="0">
                          <a:solidFill>
                            <a:schemeClr val="bg1">
                              <a:lumMod val="50000"/>
                            </a:schemeClr>
                          </a:solidFill>
                          <a:latin typeface="+mj-ea"/>
                          <a:ea typeface="+mj-ea"/>
                        </a:rPr>
                        <a:t>身份验证和 </a:t>
                      </a:r>
                      <a:r>
                        <a:rPr lang="en-US" altLang="zh-CN" sz="1200" b="0" dirty="0">
                          <a:solidFill>
                            <a:schemeClr val="bg1">
                              <a:lumMod val="50000"/>
                            </a:schemeClr>
                          </a:solidFill>
                          <a:latin typeface="+mj-ea"/>
                          <a:ea typeface="+mj-ea"/>
                        </a:rPr>
                        <a:t>Windows </a:t>
                      </a:r>
                      <a:r>
                        <a:rPr lang="zh-CN" altLang="en-US" sz="1200" b="0" dirty="0">
                          <a:solidFill>
                            <a:schemeClr val="bg1">
                              <a:lumMod val="50000"/>
                            </a:schemeClr>
                          </a:solidFill>
                          <a:latin typeface="+mj-ea"/>
                          <a:ea typeface="+mj-ea"/>
                        </a:rPr>
                        <a:t>身份验证、</a:t>
                      </a:r>
                      <a:r>
                        <a:rPr lang="en-US" altLang="zh-CN" sz="1200" b="0" dirty="0">
                          <a:solidFill>
                            <a:schemeClr val="bg1">
                              <a:lumMod val="50000"/>
                            </a:schemeClr>
                          </a:solidFill>
                          <a:latin typeface="+mj-ea"/>
                          <a:ea typeface="+mj-ea"/>
                        </a:rPr>
                        <a:t>URL </a:t>
                      </a:r>
                      <a:r>
                        <a:rPr lang="zh-CN" altLang="en-US" sz="1200" b="0" dirty="0">
                          <a:solidFill>
                            <a:schemeClr val="bg1">
                              <a:lumMod val="50000"/>
                            </a:schemeClr>
                          </a:solidFill>
                          <a:latin typeface="+mj-ea"/>
                          <a:ea typeface="+mj-ea"/>
                        </a:rPr>
                        <a:t>授权、成员资格和角色、输出和数据缓存、会话和配置文件状态管理、运行状况监视、配置系统以及提供程序体系结构。</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8758052"/>
      </p:ext>
    </p:extLst>
  </p:cSld>
  <p:clrMapOvr>
    <a:masterClrMapping/>
  </p:clrMapOvr>
  <p:transition>
    <p:fade/>
  </p:transition>
</p:sld>
</file>

<file path=ppt/theme/theme1.xml><?xml version="1.0" encoding="utf-8"?>
<a:theme xmlns:a="http://schemas.openxmlformats.org/drawingml/2006/main" name="1. 项目和软件项目导论">
  <a:themeElements>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fontScheme name="1-00534_SarahHowel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lnDef>
  </a:objectDefaults>
  <a:extraClrSchemeLst>
    <a:extraClrScheme>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sample_dark">
  <a:themeElements>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sampl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clrMap bg1="dk2" tx1="lt1" bg2="dk1" tx2="lt2" accent1="accent1" accent2="accent2" accent3="accent3" accent4="accent4" accent5="accent5" accent6="accent6" hlink="hlink" folHlink="folHlink"/>
    </a:extraClrScheme>
    <a:extraClrScheme>
      <a:clrScheme name="5_sample_dark 3">
        <a:dk1>
          <a:srgbClr val="969696"/>
        </a:dk1>
        <a:lt1>
          <a:srgbClr val="FFFFFF"/>
        </a:lt1>
        <a:dk2>
          <a:srgbClr val="331A82"/>
        </a:dk2>
        <a:lt2>
          <a:srgbClr val="CFB5F5"/>
        </a:lt2>
        <a:accent1>
          <a:srgbClr val="557FE7"/>
        </a:accent1>
        <a:accent2>
          <a:srgbClr val="218CB7"/>
        </a:accent2>
        <a:accent3>
          <a:srgbClr val="ADABC1"/>
        </a:accent3>
        <a:accent4>
          <a:srgbClr val="DADADA"/>
        </a:accent4>
        <a:accent5>
          <a:srgbClr val="B4C0F1"/>
        </a:accent5>
        <a:accent6>
          <a:srgbClr val="1D7EA6"/>
        </a:accent6>
        <a:hlink>
          <a:srgbClr val="7B2B9B"/>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文档" ma:contentTypeID="0x010100E7B43BB9172FE841923BD8AD6B036D13" ma:contentTypeVersion="0" ma:contentTypeDescription="新建文档。" ma:contentTypeScope="" ma:versionID="438813d40233c31865456117f5f9edd8">
  <xsd:schema xmlns:xsd="http://www.w3.org/2001/XMLSchema" xmlns:xs="http://www.w3.org/2001/XMLSchema" xmlns:p="http://schemas.microsoft.com/office/2006/metadata/properties" targetNamespace="http://schemas.microsoft.com/office/2006/metadata/properties" ma:root="true" ma:fieldsID="9adfd09ad98667f9c194c646e975416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1B2578-3186-4E72-A965-48B2CD8C0808}">
  <ds:schemaRefs>
    <ds:schemaRef ds:uri="http://schemas.microsoft.com/sharepoint/v3/contenttype/forms"/>
  </ds:schemaRefs>
</ds:datastoreItem>
</file>

<file path=customXml/itemProps2.xml><?xml version="1.0" encoding="utf-8"?>
<ds:datastoreItem xmlns:ds="http://schemas.openxmlformats.org/officeDocument/2006/customXml" ds:itemID="{B1D3FEA4-2493-4E7A-983D-06EBC5D44F43}">
  <ds:schemaRefs>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08125F8C-F4EE-4090-9173-26414F6457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1. 项目和软件项目导论</Template>
  <TotalTime>4675</TotalTime>
  <Words>4596</Words>
  <Application>Microsoft Office PowerPoint</Application>
  <PresentationFormat>全屏显示(4:3)</PresentationFormat>
  <Paragraphs>436</Paragraphs>
  <Slides>76</Slides>
  <Notes>5</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76</vt:i4>
      </vt:variant>
    </vt:vector>
  </HeadingPairs>
  <TitlesOfParts>
    <vt:vector size="91" baseType="lpstr">
      <vt:lpstr>Helvetica Neue</vt:lpstr>
      <vt:lpstr>Segoe</vt:lpstr>
      <vt:lpstr>Segoe Semibold</vt:lpstr>
      <vt:lpstr>黑体</vt:lpstr>
      <vt:lpstr>宋体</vt:lpstr>
      <vt:lpstr>微软雅黑</vt:lpstr>
      <vt:lpstr>Arial</vt:lpstr>
      <vt:lpstr>Comic Sans MS</vt:lpstr>
      <vt:lpstr>Franklin Gothic Book</vt:lpstr>
      <vt:lpstr>Franklin Gothic Medium</vt:lpstr>
      <vt:lpstr>Times New Roman</vt:lpstr>
      <vt:lpstr>Wingdings</vt:lpstr>
      <vt:lpstr>1. 项目和软件项目导论</vt:lpstr>
      <vt:lpstr>自定义设计方案</vt:lpstr>
      <vt:lpstr>5_sample_dark</vt:lpstr>
      <vt:lpstr>项目2系统设计基础：ASP.Net MVC 5</vt:lpstr>
      <vt:lpstr>PowerPoint 演示文稿</vt:lpstr>
      <vt:lpstr>PowerPoint 演示文稿</vt:lpstr>
      <vt:lpstr>课前问题</vt:lpstr>
      <vt:lpstr>过程简述</vt:lpstr>
      <vt:lpstr>1. MVC 基本概念</vt:lpstr>
      <vt:lpstr>1.1. MVC 基本组件说明</vt:lpstr>
      <vt:lpstr>1.2. MVC VS WebForm</vt:lpstr>
      <vt:lpstr>1.3. MVC 框架的基本功能</vt:lpstr>
      <vt:lpstr>4.2. 创建第一个 MVC 应用</vt:lpstr>
      <vt:lpstr>4.2.1. 创建解决方案</vt:lpstr>
      <vt:lpstr>4.2.2. 配置项目的连接串</vt:lpstr>
      <vt:lpstr>更新EF6.2.0</vt:lpstr>
      <vt:lpstr>4.2.3. 添加Model</vt:lpstr>
      <vt:lpstr>4.2.4. 编写 Model 类的代码</vt:lpstr>
      <vt:lpstr>4.2.5. 修改HomeController</vt:lpstr>
      <vt:lpstr>4.2.6. 添加缺省视图</vt:lpstr>
      <vt:lpstr>4.2.7. 选择视图模板</vt:lpstr>
      <vt:lpstr>4.2.8. 运行</vt:lpstr>
      <vt:lpstr>4.2.8. 分别添加其他相关的视图</vt:lpstr>
      <vt:lpstr>4.2.9. 运行的结果</vt:lpstr>
      <vt:lpstr>4.3. Model-View-Controller 交互机制的一般说明</vt:lpstr>
      <vt:lpstr>4.3.1. 使用模板初始化项目的内容简介</vt:lpstr>
      <vt:lpstr>4.3.2. 配置 Web.config</vt:lpstr>
      <vt:lpstr>4.3.3. 创建Model类</vt:lpstr>
      <vt:lpstr>4.3.4. 添加一些附加的功能</vt:lpstr>
      <vt:lpstr>4.3.5. 创建母版页</vt:lpstr>
      <vt:lpstr>4.3.6. 创建Controller类</vt:lpstr>
      <vt:lpstr>4.3.7. 创建视图 Index、AddStudent</vt:lpstr>
      <vt:lpstr>4.3.8. 运行</vt:lpstr>
      <vt:lpstr>4.3.9. 简单的总结</vt:lpstr>
      <vt:lpstr>4.3.9. 简单的总结（续）</vt:lpstr>
      <vt:lpstr>PowerPoint 演示文稿</vt:lpstr>
      <vt:lpstr>4.4. MVC 和 EF Code First 特性的应用</vt:lpstr>
      <vt:lpstr>4.4.1. 创建相关的 Address 表示“地址”实体</vt:lpstr>
      <vt:lpstr>4.4.2. 引用 Entity Framework Code First 程序集</vt:lpstr>
      <vt:lpstr>4.4.2.引用 Entity Framework Code First 程序集（续）</vt:lpstr>
      <vt:lpstr>4.4.3.创建 DbContext 实例用于管理 Address 和相应的数据库访问</vt:lpstr>
      <vt:lpstr>4.4.4.实现前端的数据操作功能及后台数据库访问</vt:lpstr>
      <vt:lpstr>4.4.4.1. 运行效果</vt:lpstr>
      <vt:lpstr>4.5.使用更新的前端</vt:lpstr>
      <vt:lpstr>4.5.1. 导入最新的 jQuery 类库及UI插件</vt:lpstr>
      <vt:lpstr>PowerPoint 演示文稿</vt:lpstr>
      <vt:lpstr>4.6. ASP.NET MVC5----常见的数据注解和验证</vt:lpstr>
      <vt:lpstr>4.6.1.数据注解相关的命名空间</vt:lpstr>
      <vt:lpstr>4.6.2.数据显示相关的数据注解</vt:lpstr>
      <vt:lpstr>4.6.3.数据映射和验证相关的数据注解</vt:lpstr>
      <vt:lpstr>4.6.4.数据验证相关的数据注解</vt:lpstr>
      <vt:lpstr>PowerPoint 演示文稿</vt:lpstr>
      <vt:lpstr>回顾.检查</vt:lpstr>
      <vt:lpstr>4.7. MVC 单元测试</vt:lpstr>
      <vt:lpstr>4.7.1. 单元测试基础知识</vt:lpstr>
      <vt:lpstr>4.7.1.1. 一组简单的测试的例子</vt:lpstr>
      <vt:lpstr>4.7.1.2. VS 2010 下开始单元测试</vt:lpstr>
      <vt:lpstr>4.7.1.3. VS 2010 下开始单元测试</vt:lpstr>
      <vt:lpstr>4.7.1.3. VS 2015下开始单元测试（续）</vt:lpstr>
      <vt:lpstr>PowerPoint 演示文稿</vt:lpstr>
      <vt:lpstr>4.7.2. 测试驱动开发（TDD）的一般概念</vt:lpstr>
      <vt:lpstr>4.7.2.1. TDD VS 传统编程方式</vt:lpstr>
      <vt:lpstr>4.7.2.2. TDD VS 传统编程方式时间资源耗费参考</vt:lpstr>
      <vt:lpstr>4.7.2.3. TDD 活动总结</vt:lpstr>
      <vt:lpstr>4.7.3.  在 ASP.Net 中进行单元测试</vt:lpstr>
      <vt:lpstr>4.7.3.1. 建立测试实例环境</vt:lpstr>
      <vt:lpstr>4.7.3.1.建立测试实例环境</vt:lpstr>
      <vt:lpstr>4.7.3.1.建立测试实例环境</vt:lpstr>
      <vt:lpstr>4.7.3.1.建立测试实例环境</vt:lpstr>
      <vt:lpstr>4.7.3.2. 确定测试目标</vt:lpstr>
      <vt:lpstr>4.7.3.3. 编写测试测试代码，执行测试</vt:lpstr>
      <vt:lpstr>4.7.3.3. 编写测试测试代码，执行测试</vt:lpstr>
      <vt:lpstr>4.7.3.3. 编写测试测试代码，执行测试</vt:lpstr>
      <vt:lpstr>4.7.3.3. 编写测试测试代码，执行测试</vt:lpstr>
      <vt:lpstr>4.7.4.在 ASP.Net MVC 中使用 Mock 对象进行单元测试</vt:lpstr>
      <vt:lpstr>4.7.4.在 ASP.Net MVC 中使用 Mock 对象进行单元测试</vt:lpstr>
      <vt:lpstr>总结.回顾</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课程标题</dc:title>
  <dc:creator>Lion</dc:creator>
  <cp:keywords>项目;概念</cp:keywords>
  <cp:lastModifiedBy>余剑</cp:lastModifiedBy>
  <cp:revision>143</cp:revision>
  <dcterms:created xsi:type="dcterms:W3CDTF">2011-01-06T13:13:20Z</dcterms:created>
  <dcterms:modified xsi:type="dcterms:W3CDTF">2017-12-19T07:57:51Z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针对BDM，介绍利用SPS，Exchange，LCS搭建高校交流与协作平台解决方案。</vt:lpwstr>
  </property>
  <property fmtid="{D5CDD505-2E9C-101B-9397-08002B2CF9AE}" pid="3" name="Owner">
    <vt:lpwstr>Mebius Huang</vt:lpwstr>
  </property>
  <property fmtid="{D5CDD505-2E9C-101B-9397-08002B2CF9AE}" pid="4" name="Status">
    <vt:lpwstr>最终</vt:lpwstr>
  </property>
  <property fmtid="{D5CDD505-2E9C-101B-9397-08002B2CF9AE}" pid="5" name="Level">
    <vt:lpwstr>L100</vt:lpwstr>
  </property>
  <property fmtid="{D5CDD505-2E9C-101B-9397-08002B2CF9AE}" pid="6" name="ContentTypeId">
    <vt:lpwstr>0x010100E7B43BB9172FE841923BD8AD6B036D13</vt:lpwstr>
  </property>
</Properties>
</file>